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T Rounds Condensed" charset="1" panose="02000506030000020003"/>
      <p:regular r:id="rId23"/>
    </p:embeddedFont>
    <p:embeddedFont>
      <p:font typeface="Canva Sans 1 Bold" charset="1" panose="020B0803030501040103"/>
      <p:regular r:id="rId24"/>
    </p:embeddedFont>
    <p:embeddedFont>
      <p:font typeface="Canva Sans 1" charset="1" panose="020B0503030501040103"/>
      <p:regular r:id="rId25"/>
    </p:embeddedFont>
    <p:embeddedFont>
      <p:font typeface="DM Sans" charset="1" panose="00000000000000000000"/>
      <p:regular r:id="rId26"/>
    </p:embeddedFont>
    <p:embeddedFont>
      <p:font typeface="DM Sans Bold" charset="1" panose="00000000000000000000"/>
      <p:regular r:id="rId34"/>
    </p:embeddedFont>
    <p:embeddedFont>
      <p:font typeface="Times New Roman Bold" charset="1" panose="020308020704050203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notesSlides/notesSlide3.xml" Type="http://schemas.openxmlformats.org/officeDocument/2006/relationships/notesSlide"/><Relationship Id="rId32" Target="notesSlides/notesSlide4.xml" Type="http://schemas.openxmlformats.org/officeDocument/2006/relationships/notesSlide"/><Relationship Id="rId33" Target="notesSlides/notesSlide5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6.xml" Type="http://schemas.openxmlformats.org/officeDocument/2006/relationships/notesSlide"/><Relationship Id="rId36" Target="notesSlides/notesSlide7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8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Talk about wastewater and the need for pretreatment from an environmental standpoint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Industries have small facilities or the current methods are inefficient </a:t>
            </a:r>
          </a:p>
          <a:p>
            <a:r>
              <a:rPr lang="en-US"/>
              <a:t>- crunched for dollars for investing in the capital hence prefer paying fines.</a:t>
            </a:r>
          </a:p>
          <a:p>
            <a:r>
              <a:rPr lang="en-US"/>
              <a:t>- $750 per violation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Source: https://theaustin.com/blogs/the-role-of-water-in-food-processing/#:~:text=Secondary%20Treatment%3A%20Secondary%20treatment%20involves,into%20a%20surface%20water%20system.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Source: https://theaustin.com/blogs/the-role-of-water-in-food-processing/#:~:text=Secondary%20Treatment%3A%20Secondary%20treatment%20involves,into%20a%20surface%20water%20system.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Specialized filtration membrane developed by MFNS Tech to efficiently treat wastewater with low oil content.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Think about structuring as </a:t>
            </a:r>
          </a:p>
          <a:p>
            <a:r>
              <a:rPr lang="en-US"/>
              <a:t>- questions to be addressed</a:t>
            </a:r>
          </a:p>
          <a:p>
            <a:r>
              <a:rPr lang="en-US"/>
              <a:t/>
            </a:r>
          </a:p>
          <a:p>
            <a:r>
              <a:rPr lang="en-US"/>
              <a:t>- maybe think about it as a timeline</a:t>
            </a:r>
          </a:p>
          <a:p>
            <a:r>
              <a:rPr lang="en-US"/>
              <a:t>- get numbers on wastewater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talk about what we are trying to optimize it to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Starch:</a:t>
            </a:r>
          </a:p>
          <a:p>
            <a:r>
              <a:rPr lang="en-US"/>
              <a:t>- cleaning process aftermath leaves starch residues</a:t>
            </a:r>
          </a:p>
          <a:p>
            <a:r>
              <a:rPr lang="en-US"/>
              <a:t>- can solidify if not handled efficiently</a:t>
            </a:r>
          </a:p>
          <a:p>
            <a:r>
              <a:rPr lang="en-US"/>
              <a:t>- be challenging for conventional wastewater treatment plants</a:t>
            </a:r>
          </a:p>
          <a:p>
            <a:r>
              <a:rPr lang="en-US"/>
              <a:t>- starch pretreatment becomes a critical step </a:t>
            </a:r>
          </a:p>
          <a:p>
            <a:r>
              <a:rPr lang="en-US"/>
              <a:t/>
            </a:r>
          </a:p>
          <a:p>
            <a:r>
              <a:rPr lang="en-US"/>
              <a:t>Suspended Solids:</a:t>
            </a:r>
          </a:p>
          <a:p>
            <a:r>
              <a:rPr lang="en-US"/>
              <a:t>- high suspended solid yield due to process with potatoes, corn, and grains</a:t>
            </a:r>
          </a:p>
          <a:p>
            <a:r>
              <a:rPr lang="en-US"/>
              <a:t>- pretreatment = essential</a:t>
            </a:r>
          </a:p>
          <a:p>
            <a:r>
              <a:rPr lang="en-US"/>
              <a:t/>
            </a:r>
          </a:p>
          <a:p>
            <a:r>
              <a:rPr lang="en-US"/>
              <a:t>Additives:</a:t>
            </a:r>
          </a:p>
          <a:p>
            <a:r>
              <a:rPr lang="en-US"/>
              <a:t>- colorants/preservatives</a:t>
            </a:r>
          </a:p>
          <a:p>
            <a:r>
              <a:rPr lang="en-US"/>
              <a:t>- add complexities to discharged water</a:t>
            </a:r>
          </a:p>
          <a:p>
            <a:r>
              <a:rPr lang="en-US"/>
              <a:t/>
            </a:r>
          </a:p>
          <a:p>
            <a:r>
              <a:rPr lang="en-US"/>
              <a:t>What to work 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https://youtube.com/shorts/NxCKkNLcTvE?si=eB2oufX12bb6BdTx" TargetMode="External" Type="http://schemas.openxmlformats.org/officeDocument/2006/relationships/video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30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5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1.jpeg" Type="http://schemas.openxmlformats.org/officeDocument/2006/relationships/image"/><Relationship Id="rId7" Target="../media/image32.jpeg" Type="http://schemas.openxmlformats.org/officeDocument/2006/relationships/image"/><Relationship Id="rId8" Target="../media/image33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5678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74726" cy="2243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33171" y="4165273"/>
            <a:ext cx="6821658" cy="1956453"/>
          </a:xfrm>
          <a:custGeom>
            <a:avLst/>
            <a:gdLst/>
            <a:ahLst/>
            <a:cxnLst/>
            <a:rect r="r" b="b" t="t" l="l"/>
            <a:pathLst>
              <a:path h="1956453" w="6821658">
                <a:moveTo>
                  <a:pt x="0" y="0"/>
                </a:moveTo>
                <a:lnTo>
                  <a:pt x="6821658" y="0"/>
                </a:lnTo>
                <a:lnTo>
                  <a:pt x="6821658" y="1956454"/>
                </a:lnTo>
                <a:lnTo>
                  <a:pt x="0" y="195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13209" y="6640827"/>
            <a:ext cx="5722116" cy="52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7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76347" y="1357455"/>
            <a:ext cx="5858691" cy="110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6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</a:rPr>
              <a:t>Spring 2024</a:t>
            </a:r>
          </a:p>
          <a:p>
            <a:pPr algn="l">
              <a:lnSpc>
                <a:spcPts val="2916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</a:rPr>
              <a:t>Engineering Entrepreneurship 325</a:t>
            </a:r>
          </a:p>
          <a:p>
            <a:pPr algn="l">
              <a:lnSpc>
                <a:spcPts val="291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6565" y="1720222"/>
            <a:ext cx="8612219" cy="8176818"/>
            <a:chOff x="0" y="0"/>
            <a:chExt cx="2268239" cy="21535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8239" cy="2153565"/>
            </a:xfrm>
            <a:custGeom>
              <a:avLst/>
              <a:gdLst/>
              <a:ahLst/>
              <a:cxnLst/>
              <a:rect r="r" b="b" t="t" l="l"/>
              <a:pathLst>
                <a:path h="2153565" w="2268239">
                  <a:moveTo>
                    <a:pt x="45846" y="0"/>
                  </a:moveTo>
                  <a:lnTo>
                    <a:pt x="2222393" y="0"/>
                  </a:lnTo>
                  <a:cubicBezTo>
                    <a:pt x="2234552" y="0"/>
                    <a:pt x="2246213" y="4830"/>
                    <a:pt x="2254811" y="13428"/>
                  </a:cubicBezTo>
                  <a:cubicBezTo>
                    <a:pt x="2263409" y="22026"/>
                    <a:pt x="2268239" y="33687"/>
                    <a:pt x="2268239" y="45846"/>
                  </a:cubicBezTo>
                  <a:lnTo>
                    <a:pt x="2268239" y="2107719"/>
                  </a:lnTo>
                  <a:cubicBezTo>
                    <a:pt x="2268239" y="2133039"/>
                    <a:pt x="2247713" y="2153565"/>
                    <a:pt x="2222393" y="2153565"/>
                  </a:cubicBezTo>
                  <a:lnTo>
                    <a:pt x="45846" y="2153565"/>
                  </a:lnTo>
                  <a:cubicBezTo>
                    <a:pt x="20526" y="2153565"/>
                    <a:pt x="0" y="2133039"/>
                    <a:pt x="0" y="2107719"/>
                  </a:cubicBezTo>
                  <a:lnTo>
                    <a:pt x="0" y="45846"/>
                  </a:lnTo>
                  <a:cubicBezTo>
                    <a:pt x="0" y="20526"/>
                    <a:pt x="20526" y="0"/>
                    <a:pt x="458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268239" cy="2239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352" y="1720222"/>
            <a:ext cx="9238147" cy="8176818"/>
            <a:chOff x="0" y="0"/>
            <a:chExt cx="2433092" cy="21535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3092" cy="2153565"/>
            </a:xfrm>
            <a:custGeom>
              <a:avLst/>
              <a:gdLst/>
              <a:ahLst/>
              <a:cxnLst/>
              <a:rect r="r" b="b" t="t" l="l"/>
              <a:pathLst>
                <a:path h="2153565" w="2433092">
                  <a:moveTo>
                    <a:pt x="42740" y="0"/>
                  </a:moveTo>
                  <a:lnTo>
                    <a:pt x="2390352" y="0"/>
                  </a:lnTo>
                  <a:cubicBezTo>
                    <a:pt x="2401688" y="0"/>
                    <a:pt x="2412559" y="4503"/>
                    <a:pt x="2420574" y="12518"/>
                  </a:cubicBezTo>
                  <a:cubicBezTo>
                    <a:pt x="2428589" y="20534"/>
                    <a:pt x="2433092" y="31405"/>
                    <a:pt x="2433092" y="42740"/>
                  </a:cubicBezTo>
                  <a:lnTo>
                    <a:pt x="2433092" y="2110825"/>
                  </a:lnTo>
                  <a:cubicBezTo>
                    <a:pt x="2433092" y="2134430"/>
                    <a:pt x="2413957" y="2153565"/>
                    <a:pt x="2390352" y="2153565"/>
                  </a:cubicBezTo>
                  <a:lnTo>
                    <a:pt x="42740" y="2153565"/>
                  </a:lnTo>
                  <a:cubicBezTo>
                    <a:pt x="19135" y="2153565"/>
                    <a:pt x="0" y="2134430"/>
                    <a:pt x="0" y="2110825"/>
                  </a:cubicBezTo>
                  <a:lnTo>
                    <a:pt x="0" y="42740"/>
                  </a:lnTo>
                  <a:cubicBezTo>
                    <a:pt x="0" y="19135"/>
                    <a:pt x="19135" y="0"/>
                    <a:pt x="427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2433092" cy="2239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8233" y="1720222"/>
            <a:ext cx="4877156" cy="973573"/>
            <a:chOff x="0" y="0"/>
            <a:chExt cx="1284518" cy="2564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4518" cy="256414"/>
            </a:xfrm>
            <a:custGeom>
              <a:avLst/>
              <a:gdLst/>
              <a:ahLst/>
              <a:cxnLst/>
              <a:rect r="r" b="b" t="t" l="l"/>
              <a:pathLst>
                <a:path h="256414" w="1284518">
                  <a:moveTo>
                    <a:pt x="80957" y="0"/>
                  </a:moveTo>
                  <a:lnTo>
                    <a:pt x="1203562" y="0"/>
                  </a:lnTo>
                  <a:cubicBezTo>
                    <a:pt x="1225033" y="0"/>
                    <a:pt x="1245624" y="8529"/>
                    <a:pt x="1260807" y="23712"/>
                  </a:cubicBezTo>
                  <a:cubicBezTo>
                    <a:pt x="1275989" y="38894"/>
                    <a:pt x="1284518" y="59486"/>
                    <a:pt x="1284518" y="80957"/>
                  </a:cubicBezTo>
                  <a:lnTo>
                    <a:pt x="1284518" y="175458"/>
                  </a:lnTo>
                  <a:cubicBezTo>
                    <a:pt x="1284518" y="196929"/>
                    <a:pt x="1275989" y="217520"/>
                    <a:pt x="1260807" y="232703"/>
                  </a:cubicBezTo>
                  <a:cubicBezTo>
                    <a:pt x="1245624" y="247885"/>
                    <a:pt x="1225033" y="256414"/>
                    <a:pt x="1203562" y="256414"/>
                  </a:cubicBezTo>
                  <a:lnTo>
                    <a:pt x="80957" y="256414"/>
                  </a:lnTo>
                  <a:cubicBezTo>
                    <a:pt x="59486" y="256414"/>
                    <a:pt x="38894" y="247885"/>
                    <a:pt x="23712" y="232703"/>
                  </a:cubicBezTo>
                  <a:cubicBezTo>
                    <a:pt x="8529" y="217520"/>
                    <a:pt x="0" y="196929"/>
                    <a:pt x="0" y="175458"/>
                  </a:cubicBezTo>
                  <a:lnTo>
                    <a:pt x="0" y="80957"/>
                  </a:lnTo>
                  <a:cubicBezTo>
                    <a:pt x="0" y="59486"/>
                    <a:pt x="8529" y="38894"/>
                    <a:pt x="23712" y="23712"/>
                  </a:cubicBezTo>
                  <a:cubicBezTo>
                    <a:pt x="38894" y="8529"/>
                    <a:pt x="59486" y="0"/>
                    <a:pt x="80957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284518" cy="342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8233" y="6714545"/>
            <a:ext cx="6247908" cy="973573"/>
            <a:chOff x="0" y="0"/>
            <a:chExt cx="1645539" cy="2564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45539" cy="256414"/>
            </a:xfrm>
            <a:custGeom>
              <a:avLst/>
              <a:gdLst/>
              <a:ahLst/>
              <a:cxnLst/>
              <a:rect r="r" b="b" t="t" l="l"/>
              <a:pathLst>
                <a:path h="256414" w="1645539">
                  <a:moveTo>
                    <a:pt x="63195" y="0"/>
                  </a:moveTo>
                  <a:lnTo>
                    <a:pt x="1582344" y="0"/>
                  </a:lnTo>
                  <a:cubicBezTo>
                    <a:pt x="1617246" y="0"/>
                    <a:pt x="1645539" y="28293"/>
                    <a:pt x="1645539" y="63195"/>
                  </a:cubicBezTo>
                  <a:lnTo>
                    <a:pt x="1645539" y="193219"/>
                  </a:lnTo>
                  <a:cubicBezTo>
                    <a:pt x="1645539" y="228121"/>
                    <a:pt x="1617246" y="256414"/>
                    <a:pt x="1582344" y="256414"/>
                  </a:cubicBezTo>
                  <a:lnTo>
                    <a:pt x="63195" y="256414"/>
                  </a:lnTo>
                  <a:cubicBezTo>
                    <a:pt x="28293" y="256414"/>
                    <a:pt x="0" y="228121"/>
                    <a:pt x="0" y="193219"/>
                  </a:cubicBezTo>
                  <a:lnTo>
                    <a:pt x="0" y="63195"/>
                  </a:lnTo>
                  <a:cubicBezTo>
                    <a:pt x="0" y="28293"/>
                    <a:pt x="28293" y="0"/>
                    <a:pt x="63195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645539" cy="342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12675" y="3028370"/>
            <a:ext cx="2677110" cy="5305178"/>
          </a:xfrm>
          <a:custGeom>
            <a:avLst/>
            <a:gdLst/>
            <a:ahLst/>
            <a:cxnLst/>
            <a:rect r="r" b="b" t="t" l="l"/>
            <a:pathLst>
              <a:path h="5305178" w="2677110">
                <a:moveTo>
                  <a:pt x="0" y="0"/>
                </a:moveTo>
                <a:lnTo>
                  <a:pt x="2677110" y="0"/>
                </a:lnTo>
                <a:lnTo>
                  <a:pt x="2677110" y="5305178"/>
                </a:lnTo>
                <a:lnTo>
                  <a:pt x="0" y="530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735" t="-28580" r="-51368" b="-2841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99695" y="3028370"/>
            <a:ext cx="2212979" cy="5305178"/>
          </a:xfrm>
          <a:custGeom>
            <a:avLst/>
            <a:gdLst/>
            <a:ahLst/>
            <a:cxnLst/>
            <a:rect r="r" b="b" t="t" l="l"/>
            <a:pathLst>
              <a:path h="5305178" w="2212979">
                <a:moveTo>
                  <a:pt x="0" y="0"/>
                </a:moveTo>
                <a:lnTo>
                  <a:pt x="2212980" y="0"/>
                </a:lnTo>
                <a:lnTo>
                  <a:pt x="2212980" y="5305178"/>
                </a:lnTo>
                <a:lnTo>
                  <a:pt x="0" y="530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568" t="-31741" r="-175538" b="-25257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599695" y="3028370"/>
            <a:ext cx="4890090" cy="5305178"/>
            <a:chOff x="0" y="0"/>
            <a:chExt cx="1287925" cy="13972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7925" cy="1397249"/>
            </a:xfrm>
            <a:custGeom>
              <a:avLst/>
              <a:gdLst/>
              <a:ahLst/>
              <a:cxnLst/>
              <a:rect r="r" b="b" t="t" l="l"/>
              <a:pathLst>
                <a:path h="1397249" w="1287925">
                  <a:moveTo>
                    <a:pt x="72827" y="0"/>
                  </a:moveTo>
                  <a:lnTo>
                    <a:pt x="1215098" y="0"/>
                  </a:lnTo>
                  <a:cubicBezTo>
                    <a:pt x="1234413" y="0"/>
                    <a:pt x="1252937" y="7673"/>
                    <a:pt x="1266594" y="21330"/>
                  </a:cubicBezTo>
                  <a:cubicBezTo>
                    <a:pt x="1280252" y="34988"/>
                    <a:pt x="1287925" y="53512"/>
                    <a:pt x="1287925" y="72827"/>
                  </a:cubicBezTo>
                  <a:lnTo>
                    <a:pt x="1287925" y="1324422"/>
                  </a:lnTo>
                  <a:cubicBezTo>
                    <a:pt x="1287925" y="1343737"/>
                    <a:pt x="1280252" y="1362261"/>
                    <a:pt x="1266594" y="1375918"/>
                  </a:cubicBezTo>
                  <a:cubicBezTo>
                    <a:pt x="1252937" y="1389576"/>
                    <a:pt x="1234413" y="1397249"/>
                    <a:pt x="1215098" y="1397249"/>
                  </a:cubicBezTo>
                  <a:lnTo>
                    <a:pt x="72827" y="1397249"/>
                  </a:lnTo>
                  <a:cubicBezTo>
                    <a:pt x="53512" y="1397249"/>
                    <a:pt x="34988" y="1389576"/>
                    <a:pt x="21330" y="1375918"/>
                  </a:cubicBezTo>
                  <a:cubicBezTo>
                    <a:pt x="7673" y="1362261"/>
                    <a:pt x="0" y="1343737"/>
                    <a:pt x="0" y="1324422"/>
                  </a:cubicBezTo>
                  <a:lnTo>
                    <a:pt x="0" y="72827"/>
                  </a:lnTo>
                  <a:cubicBezTo>
                    <a:pt x="0" y="53512"/>
                    <a:pt x="7673" y="34988"/>
                    <a:pt x="21330" y="21330"/>
                  </a:cubicBezTo>
                  <a:cubicBezTo>
                    <a:pt x="34988" y="7673"/>
                    <a:pt x="53512" y="0"/>
                    <a:pt x="728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8CA9A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87925" cy="1482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0" y="-25769"/>
            <a:ext cx="18298039" cy="122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9"/>
              </a:lnSpc>
            </a:pPr>
            <a:r>
              <a:rPr lang="en-US" sz="7185">
                <a:solidFill>
                  <a:srgbClr val="000000"/>
                </a:solidFill>
                <a:latin typeface="Canva Sans 1 Bold"/>
              </a:rPr>
              <a:t>Understanding OHM Media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0926" y="2015567"/>
            <a:ext cx="520363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Canva Sans 1 Bold"/>
              </a:rPr>
              <a:t>OHM Media Composition: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9154" y="3028370"/>
            <a:ext cx="9238147" cy="335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 1"/>
              </a:rPr>
              <a:t>Nanocomposite slurry made of graphite and magnetic nanostructures (MNS) </a:t>
            </a:r>
          </a:p>
          <a:p>
            <a:pPr algn="l">
              <a:lnSpc>
                <a:spcPts val="3360"/>
              </a:lnSpc>
            </a:pPr>
          </a:p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 1"/>
              </a:rPr>
              <a:t>Shredded sponge substrates </a:t>
            </a:r>
          </a:p>
          <a:p>
            <a:pPr algn="l">
              <a:lnSpc>
                <a:spcPts val="3360"/>
              </a:lnSpc>
            </a:pPr>
          </a:p>
          <a:p>
            <a:pPr algn="l" marL="604521" indent="-302261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 1"/>
              </a:rPr>
              <a:t>OHM media coated sponge serves as efficient filter media for tertiary treatment of oil in wastewater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8233" y="7777407"/>
            <a:ext cx="8798332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1"/>
              </a:rPr>
              <a:t>Seamless Integration into existing treatment plants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 1"/>
              </a:rPr>
              <a:t>Tailored for diverse applications with customizable substrate and coating.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0926" y="6991781"/>
            <a:ext cx="895906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Canva Sans 1 Bold"/>
              </a:rPr>
              <a:t>Platform Technology Integration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00280" y="1958417"/>
            <a:ext cx="5824790" cy="5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1"/>
              </a:lnSpc>
              <a:spcBef>
                <a:spcPct val="0"/>
              </a:spcBef>
            </a:pPr>
            <a:r>
              <a:rPr lang="en-US" sz="3051">
                <a:solidFill>
                  <a:srgbClr val="000000"/>
                </a:solidFill>
                <a:latin typeface="Canva Sans 1 Bold"/>
              </a:rPr>
              <a:t>How does OHM Media Work? 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12195896" y="2574412"/>
            <a:ext cx="4085258" cy="726268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402962"/>
            <a:ext cx="7569729" cy="3086100"/>
            <a:chOff x="0" y="0"/>
            <a:chExt cx="199367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3673" cy="812800"/>
            </a:xfrm>
            <a:custGeom>
              <a:avLst/>
              <a:gdLst/>
              <a:ahLst/>
              <a:cxnLst/>
              <a:rect r="r" b="b" t="t" l="l"/>
              <a:pathLst>
                <a:path h="812800" w="1993673">
                  <a:moveTo>
                    <a:pt x="52160" y="0"/>
                  </a:moveTo>
                  <a:lnTo>
                    <a:pt x="1941513" y="0"/>
                  </a:lnTo>
                  <a:cubicBezTo>
                    <a:pt x="1955347" y="0"/>
                    <a:pt x="1968614" y="5495"/>
                    <a:pt x="1978396" y="15277"/>
                  </a:cubicBezTo>
                  <a:cubicBezTo>
                    <a:pt x="1988178" y="25059"/>
                    <a:pt x="1993673" y="38326"/>
                    <a:pt x="1993673" y="52160"/>
                  </a:cubicBezTo>
                  <a:lnTo>
                    <a:pt x="1993673" y="760640"/>
                  </a:lnTo>
                  <a:cubicBezTo>
                    <a:pt x="1993673" y="789447"/>
                    <a:pt x="1970321" y="812800"/>
                    <a:pt x="1941513" y="812800"/>
                  </a:cubicBezTo>
                  <a:lnTo>
                    <a:pt x="52160" y="812800"/>
                  </a:lnTo>
                  <a:cubicBezTo>
                    <a:pt x="23353" y="812800"/>
                    <a:pt x="0" y="789447"/>
                    <a:pt x="0" y="760640"/>
                  </a:cubicBezTo>
                  <a:lnTo>
                    <a:pt x="0" y="52160"/>
                  </a:lnTo>
                  <a:cubicBezTo>
                    <a:pt x="0" y="23353"/>
                    <a:pt x="23353" y="0"/>
                    <a:pt x="52160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993674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727312"/>
            <a:ext cx="7569729" cy="3086100"/>
            <a:chOff x="0" y="0"/>
            <a:chExt cx="10092972" cy="4114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092972" cy="4114800"/>
              <a:chOff x="0" y="0"/>
              <a:chExt cx="1993674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936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993673">
                    <a:moveTo>
                      <a:pt x="52160" y="0"/>
                    </a:moveTo>
                    <a:lnTo>
                      <a:pt x="1941513" y="0"/>
                    </a:lnTo>
                    <a:cubicBezTo>
                      <a:pt x="1955347" y="0"/>
                      <a:pt x="1968614" y="5495"/>
                      <a:pt x="1978396" y="15277"/>
                    </a:cubicBezTo>
                    <a:cubicBezTo>
                      <a:pt x="1988178" y="25059"/>
                      <a:pt x="1993673" y="38326"/>
                      <a:pt x="1993673" y="52160"/>
                    </a:cubicBezTo>
                    <a:lnTo>
                      <a:pt x="1993673" y="760640"/>
                    </a:lnTo>
                    <a:cubicBezTo>
                      <a:pt x="1993673" y="789447"/>
                      <a:pt x="1970321" y="812800"/>
                      <a:pt x="1941513" y="812800"/>
                    </a:cubicBezTo>
                    <a:lnTo>
                      <a:pt x="52160" y="812800"/>
                    </a:lnTo>
                    <a:cubicBezTo>
                      <a:pt x="23353" y="812800"/>
                      <a:pt x="0" y="789447"/>
                      <a:pt x="0" y="760640"/>
                    </a:cubicBezTo>
                    <a:lnTo>
                      <a:pt x="0" y="52160"/>
                    </a:lnTo>
                    <a:cubicBezTo>
                      <a:pt x="0" y="23353"/>
                      <a:pt x="23353" y="0"/>
                      <a:pt x="52160" y="0"/>
                    </a:cubicBezTo>
                    <a:close/>
                  </a:path>
                </a:pathLst>
              </a:custGeom>
              <a:solidFill>
                <a:srgbClr val="3764B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1993674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11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228600"/>
              <a:ext cx="9653598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anva Sans 1"/>
                </a:rPr>
                <a:t>Pilot demonstration being conducted to address regulatory compliance issues.</a:t>
              </a:r>
            </a:p>
            <a:p>
              <a:pPr algn="just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anva Sans 1"/>
                </a:rPr>
                <a:t>Initial tests with OHM Media show significant reduction in FOG levels below regulatory limits.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6567129" y="5801130"/>
            <a:ext cx="7315200" cy="694944"/>
          </a:xfrm>
          <a:custGeom>
            <a:avLst/>
            <a:gdLst/>
            <a:ahLst/>
            <a:cxnLst/>
            <a:rect r="r" b="b" t="t" l="l"/>
            <a:pathLst>
              <a:path h="694944" w="7315200">
                <a:moveTo>
                  <a:pt x="0" y="0"/>
                </a:moveTo>
                <a:lnTo>
                  <a:pt x="7315200" y="0"/>
                </a:lnTo>
                <a:lnTo>
                  <a:pt x="7315200" y="694944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18288000" cy="1679062"/>
            <a:chOff x="0" y="0"/>
            <a:chExt cx="4816593" cy="4422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442222"/>
            </a:xfrm>
            <a:custGeom>
              <a:avLst/>
              <a:gdLst/>
              <a:ahLst/>
              <a:cxnLst/>
              <a:rect r="r" b="b" t="t" l="l"/>
              <a:pathLst>
                <a:path h="44222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2222"/>
                  </a:lnTo>
                  <a:lnTo>
                    <a:pt x="0" y="442222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4816593" cy="527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0" y="188278"/>
            <a:ext cx="18288000" cy="128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40"/>
              </a:lnSpc>
            </a:pPr>
            <a:r>
              <a:rPr lang="en-US" sz="7528">
                <a:solidFill>
                  <a:srgbClr val="000000"/>
                </a:solidFill>
                <a:latin typeface="Canva Sans 1 Bold"/>
              </a:rPr>
              <a:t>Product Demonstration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574412"/>
            <a:ext cx="7240199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 1"/>
              </a:rPr>
              <a:t>A local food manufacturing facility struggles to meet regulatory FOG levels of 200 mg/L.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 1"/>
              </a:rPr>
              <a:t>Utilizes costly chemical treatments for FOG removal, still exceeding limits.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6985" y="6148602"/>
            <a:ext cx="520363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568F"/>
                </a:solidFill>
                <a:latin typeface="Canva Sans 1 Bold"/>
              </a:rPr>
              <a:t>MFNS Tech Interventions: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72201" y="1812412"/>
            <a:ext cx="733264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568F"/>
                </a:solidFill>
                <a:latin typeface="Canva Sans 1 Bold"/>
              </a:rPr>
              <a:t>Experimental demo for FOG treatment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8330" y="1812412"/>
            <a:ext cx="610093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568F"/>
                </a:solidFill>
                <a:latin typeface="Canva Sans 1 Bold"/>
              </a:rPr>
              <a:t>Challenges to be addressed: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9479" y="2204483"/>
            <a:ext cx="5694446" cy="7532053"/>
          </a:xfrm>
          <a:custGeom>
            <a:avLst/>
            <a:gdLst/>
            <a:ahLst/>
            <a:cxnLst/>
            <a:rect r="r" b="b" t="t" l="l"/>
            <a:pathLst>
              <a:path h="7532053" w="5694446">
                <a:moveTo>
                  <a:pt x="0" y="0"/>
                </a:moveTo>
                <a:lnTo>
                  <a:pt x="5694445" y="0"/>
                </a:lnTo>
                <a:lnTo>
                  <a:pt x="5694445" y="7532053"/>
                </a:lnTo>
                <a:lnTo>
                  <a:pt x="0" y="7532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988960"/>
            <a:chOff x="0" y="0"/>
            <a:chExt cx="4816593" cy="523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23841"/>
            </a:xfrm>
            <a:custGeom>
              <a:avLst/>
              <a:gdLst/>
              <a:ahLst/>
              <a:cxnLst/>
              <a:rect r="r" b="b" t="t" l="l"/>
              <a:pathLst>
                <a:path h="5238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3841"/>
                  </a:lnTo>
                  <a:lnTo>
                    <a:pt x="0" y="523841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4816593" cy="609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65239" y="234247"/>
            <a:ext cx="1153653" cy="1520465"/>
          </a:xfrm>
          <a:custGeom>
            <a:avLst/>
            <a:gdLst/>
            <a:ahLst/>
            <a:cxnLst/>
            <a:rect r="r" b="b" t="t" l="l"/>
            <a:pathLst>
              <a:path h="1520465" w="1153653">
                <a:moveTo>
                  <a:pt x="0" y="0"/>
                </a:moveTo>
                <a:lnTo>
                  <a:pt x="1153652" y="0"/>
                </a:lnTo>
                <a:lnTo>
                  <a:pt x="1153652" y="1520465"/>
                </a:lnTo>
                <a:lnTo>
                  <a:pt x="0" y="1520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95848" y="2512467"/>
            <a:ext cx="10006145" cy="353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6139" indent="-433069" lvl="1">
              <a:lnSpc>
                <a:spcPts val="5616"/>
              </a:lnSpc>
              <a:buFont typeface="Arial"/>
              <a:buChar char="•"/>
            </a:pPr>
            <a:r>
              <a:rPr lang="en-US" sz="4011">
                <a:solidFill>
                  <a:srgbClr val="000000"/>
                </a:solidFill>
                <a:latin typeface="Canva Sans 1 Bold"/>
              </a:rPr>
              <a:t>Optimization of substrate </a:t>
            </a:r>
          </a:p>
          <a:p>
            <a:pPr algn="l" marL="866139" indent="-433069" lvl="1">
              <a:lnSpc>
                <a:spcPts val="5616"/>
              </a:lnSpc>
              <a:buFont typeface="Arial"/>
              <a:buChar char="•"/>
            </a:pPr>
            <a:r>
              <a:rPr lang="en-US" sz="4011">
                <a:solidFill>
                  <a:srgbClr val="000000"/>
                </a:solidFill>
                <a:latin typeface="Canva Sans 1 Bold"/>
              </a:rPr>
              <a:t>Size of container for scale up</a:t>
            </a:r>
          </a:p>
          <a:p>
            <a:pPr algn="l" marL="1732278" indent="-577426" lvl="2">
              <a:lnSpc>
                <a:spcPts val="5616"/>
              </a:lnSpc>
              <a:buFont typeface="Arial"/>
              <a:buChar char="⚬"/>
            </a:pPr>
            <a:r>
              <a:rPr lang="en-US" sz="4011">
                <a:solidFill>
                  <a:srgbClr val="000000"/>
                </a:solidFill>
                <a:latin typeface="Canva Sans 1 Bold"/>
              </a:rPr>
              <a:t>Capacity for 2,000 gallons/week</a:t>
            </a:r>
          </a:p>
          <a:p>
            <a:pPr algn="l" marL="866139" indent="-433069" lvl="1">
              <a:lnSpc>
                <a:spcPts val="5616"/>
              </a:lnSpc>
              <a:buFont typeface="Arial"/>
              <a:buChar char="•"/>
            </a:pPr>
            <a:r>
              <a:rPr lang="en-US" sz="4011">
                <a:solidFill>
                  <a:srgbClr val="000000"/>
                </a:solidFill>
                <a:latin typeface="Canva Sans 1 Bold"/>
              </a:rPr>
              <a:t>Efficient Extraction Technique</a:t>
            </a:r>
          </a:p>
          <a:p>
            <a:pPr algn="l" marL="866139" indent="-433069" lvl="1">
              <a:lnSpc>
                <a:spcPts val="5616"/>
              </a:lnSpc>
              <a:buFont typeface="Arial"/>
              <a:buChar char="•"/>
            </a:pPr>
            <a:r>
              <a:rPr lang="en-US" sz="4011">
                <a:solidFill>
                  <a:srgbClr val="000000"/>
                </a:solidFill>
                <a:latin typeface="Canva Sans 1 Bold"/>
              </a:rPr>
              <a:t>Reusability of OHM Media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0432" y="188832"/>
            <a:ext cx="2784807" cy="150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2"/>
              </a:lnSpc>
            </a:pPr>
            <a:r>
              <a:rPr lang="en-US" sz="8815">
                <a:solidFill>
                  <a:srgbClr val="000000"/>
                </a:solidFill>
                <a:latin typeface="Canva Sans 1 Bold"/>
              </a:rPr>
              <a:t>MVP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05311" y="226379"/>
            <a:ext cx="9300865" cy="1442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30"/>
              </a:lnSpc>
            </a:pPr>
            <a:r>
              <a:rPr lang="en-US" sz="8450">
                <a:solidFill>
                  <a:srgbClr val="000000"/>
                </a:solidFill>
                <a:latin typeface="Canva Sans 1 Bold"/>
              </a:rPr>
              <a:t>Feature Roadmap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2740" y="2672089"/>
            <a:ext cx="14729607" cy="5799783"/>
          </a:xfrm>
          <a:custGeom>
            <a:avLst/>
            <a:gdLst/>
            <a:ahLst/>
            <a:cxnLst/>
            <a:rect r="r" b="b" t="t" l="l"/>
            <a:pathLst>
              <a:path h="5799783" w="14729607">
                <a:moveTo>
                  <a:pt x="0" y="0"/>
                </a:moveTo>
                <a:lnTo>
                  <a:pt x="14729607" y="0"/>
                </a:lnTo>
                <a:lnTo>
                  <a:pt x="14729607" y="5799782"/>
                </a:lnTo>
                <a:lnTo>
                  <a:pt x="0" y="579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326" y="2672089"/>
            <a:ext cx="2771940" cy="1348276"/>
            <a:chOff x="0" y="0"/>
            <a:chExt cx="669852" cy="3258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852" cy="325817"/>
            </a:xfrm>
            <a:custGeom>
              <a:avLst/>
              <a:gdLst/>
              <a:ahLst/>
              <a:cxnLst/>
              <a:rect r="r" b="b" t="t" l="l"/>
              <a:pathLst>
                <a:path h="325817" w="669852">
                  <a:moveTo>
                    <a:pt x="142441" y="0"/>
                  </a:moveTo>
                  <a:lnTo>
                    <a:pt x="527411" y="0"/>
                  </a:lnTo>
                  <a:cubicBezTo>
                    <a:pt x="606079" y="0"/>
                    <a:pt x="669852" y="63773"/>
                    <a:pt x="669852" y="142441"/>
                  </a:cubicBezTo>
                  <a:lnTo>
                    <a:pt x="669852" y="183376"/>
                  </a:lnTo>
                  <a:cubicBezTo>
                    <a:pt x="669852" y="262044"/>
                    <a:pt x="606079" y="325817"/>
                    <a:pt x="527411" y="325817"/>
                  </a:cubicBezTo>
                  <a:lnTo>
                    <a:pt x="142441" y="325817"/>
                  </a:lnTo>
                  <a:cubicBezTo>
                    <a:pt x="63773" y="325817"/>
                    <a:pt x="0" y="262044"/>
                    <a:pt x="0" y="183376"/>
                  </a:cubicBezTo>
                  <a:lnTo>
                    <a:pt x="0" y="142441"/>
                  </a:lnTo>
                  <a:cubicBezTo>
                    <a:pt x="0" y="63773"/>
                    <a:pt x="63773" y="0"/>
                    <a:pt x="142441" y="0"/>
                  </a:cubicBezTo>
                  <a:close/>
                </a:path>
              </a:pathLst>
            </a:custGeom>
            <a:solidFill>
              <a:srgbClr val="2C75B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669852" cy="421067"/>
            </a:xfrm>
            <a:prstGeom prst="rect">
              <a:avLst/>
            </a:prstGeom>
          </p:spPr>
          <p:txBody>
            <a:bodyPr anchor="ctr" rtlCol="false" tIns="55366" lIns="55366" bIns="55366" rIns="55366"/>
            <a:lstStyle/>
            <a:p>
              <a:pPr algn="ctr">
                <a:lnSpc>
                  <a:spcPts val="35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9709" y="4145143"/>
            <a:ext cx="2722521" cy="1322100"/>
            <a:chOff x="0" y="0"/>
            <a:chExt cx="657910" cy="3194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7910" cy="319492"/>
            </a:xfrm>
            <a:custGeom>
              <a:avLst/>
              <a:gdLst/>
              <a:ahLst/>
              <a:cxnLst/>
              <a:rect r="r" b="b" t="t" l="l"/>
              <a:pathLst>
                <a:path h="319492" w="657910">
                  <a:moveTo>
                    <a:pt x="145027" y="0"/>
                  </a:moveTo>
                  <a:lnTo>
                    <a:pt x="512883" y="0"/>
                  </a:lnTo>
                  <a:cubicBezTo>
                    <a:pt x="551347" y="0"/>
                    <a:pt x="588235" y="15280"/>
                    <a:pt x="615432" y="42477"/>
                  </a:cubicBezTo>
                  <a:cubicBezTo>
                    <a:pt x="642630" y="69675"/>
                    <a:pt x="657910" y="106563"/>
                    <a:pt x="657910" y="145027"/>
                  </a:cubicBezTo>
                  <a:lnTo>
                    <a:pt x="657910" y="174465"/>
                  </a:lnTo>
                  <a:cubicBezTo>
                    <a:pt x="657910" y="212929"/>
                    <a:pt x="642630" y="249817"/>
                    <a:pt x="615432" y="277014"/>
                  </a:cubicBezTo>
                  <a:cubicBezTo>
                    <a:pt x="588235" y="304212"/>
                    <a:pt x="551347" y="319492"/>
                    <a:pt x="512883" y="319492"/>
                  </a:cubicBezTo>
                  <a:lnTo>
                    <a:pt x="145027" y="319492"/>
                  </a:lnTo>
                  <a:cubicBezTo>
                    <a:pt x="64931" y="319492"/>
                    <a:pt x="0" y="254561"/>
                    <a:pt x="0" y="174465"/>
                  </a:cubicBezTo>
                  <a:lnTo>
                    <a:pt x="0" y="145027"/>
                  </a:lnTo>
                  <a:cubicBezTo>
                    <a:pt x="0" y="106563"/>
                    <a:pt x="15280" y="69675"/>
                    <a:pt x="42477" y="42477"/>
                  </a:cubicBezTo>
                  <a:cubicBezTo>
                    <a:pt x="69675" y="15280"/>
                    <a:pt x="106563" y="0"/>
                    <a:pt x="145027" y="0"/>
                  </a:cubicBezTo>
                  <a:close/>
                </a:path>
              </a:pathLst>
            </a:custGeom>
            <a:solidFill>
              <a:srgbClr val="2C75B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657910" cy="405217"/>
            </a:xfrm>
            <a:prstGeom prst="rect">
              <a:avLst/>
            </a:prstGeom>
          </p:spPr>
          <p:txBody>
            <a:bodyPr anchor="ctr" rtlCol="false" tIns="55366" lIns="55366" bIns="55366" rIns="55366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8326" y="5548707"/>
            <a:ext cx="2722521" cy="1277910"/>
            <a:chOff x="0" y="0"/>
            <a:chExt cx="657910" cy="3088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910" cy="308813"/>
            </a:xfrm>
            <a:custGeom>
              <a:avLst/>
              <a:gdLst/>
              <a:ahLst/>
              <a:cxnLst/>
              <a:rect r="r" b="b" t="t" l="l"/>
              <a:pathLst>
                <a:path h="308813" w="657910">
                  <a:moveTo>
                    <a:pt x="145027" y="0"/>
                  </a:moveTo>
                  <a:lnTo>
                    <a:pt x="512883" y="0"/>
                  </a:lnTo>
                  <a:cubicBezTo>
                    <a:pt x="551347" y="0"/>
                    <a:pt x="588235" y="15280"/>
                    <a:pt x="615432" y="42477"/>
                  </a:cubicBezTo>
                  <a:cubicBezTo>
                    <a:pt x="642630" y="69675"/>
                    <a:pt x="657910" y="106563"/>
                    <a:pt x="657910" y="145027"/>
                  </a:cubicBezTo>
                  <a:lnTo>
                    <a:pt x="657910" y="163786"/>
                  </a:lnTo>
                  <a:cubicBezTo>
                    <a:pt x="657910" y="202250"/>
                    <a:pt x="642630" y="239138"/>
                    <a:pt x="615432" y="266336"/>
                  </a:cubicBezTo>
                  <a:cubicBezTo>
                    <a:pt x="588235" y="293533"/>
                    <a:pt x="551347" y="308813"/>
                    <a:pt x="512883" y="308813"/>
                  </a:cubicBezTo>
                  <a:lnTo>
                    <a:pt x="145027" y="308813"/>
                  </a:lnTo>
                  <a:cubicBezTo>
                    <a:pt x="106563" y="308813"/>
                    <a:pt x="69675" y="293533"/>
                    <a:pt x="42477" y="266336"/>
                  </a:cubicBezTo>
                  <a:cubicBezTo>
                    <a:pt x="15280" y="239138"/>
                    <a:pt x="0" y="202250"/>
                    <a:pt x="0" y="163786"/>
                  </a:cubicBezTo>
                  <a:lnTo>
                    <a:pt x="0" y="145027"/>
                  </a:lnTo>
                  <a:cubicBezTo>
                    <a:pt x="0" y="106563"/>
                    <a:pt x="15280" y="69675"/>
                    <a:pt x="42477" y="42477"/>
                  </a:cubicBezTo>
                  <a:cubicBezTo>
                    <a:pt x="69675" y="15280"/>
                    <a:pt x="106563" y="0"/>
                    <a:pt x="145027" y="0"/>
                  </a:cubicBezTo>
                  <a:close/>
                </a:path>
              </a:pathLst>
            </a:custGeom>
            <a:solidFill>
              <a:srgbClr val="2C75B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657910" cy="394538"/>
            </a:xfrm>
            <a:prstGeom prst="rect">
              <a:avLst/>
            </a:prstGeom>
          </p:spPr>
          <p:txBody>
            <a:bodyPr anchor="ctr" rtlCol="false" tIns="55366" lIns="55366" bIns="55366" rIns="55366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6943" y="6908080"/>
            <a:ext cx="2785287" cy="1563791"/>
            <a:chOff x="0" y="0"/>
            <a:chExt cx="673078" cy="377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3078" cy="377897"/>
            </a:xfrm>
            <a:custGeom>
              <a:avLst/>
              <a:gdLst/>
              <a:ahLst/>
              <a:cxnLst/>
              <a:rect r="r" b="b" t="t" l="l"/>
              <a:pathLst>
                <a:path h="377897" w="673078">
                  <a:moveTo>
                    <a:pt x="141758" y="0"/>
                  </a:moveTo>
                  <a:lnTo>
                    <a:pt x="531319" y="0"/>
                  </a:lnTo>
                  <a:cubicBezTo>
                    <a:pt x="568916" y="0"/>
                    <a:pt x="604973" y="14935"/>
                    <a:pt x="631558" y="41520"/>
                  </a:cubicBezTo>
                  <a:cubicBezTo>
                    <a:pt x="658142" y="68105"/>
                    <a:pt x="673078" y="104162"/>
                    <a:pt x="673078" y="141758"/>
                  </a:cubicBezTo>
                  <a:lnTo>
                    <a:pt x="673078" y="236139"/>
                  </a:lnTo>
                  <a:cubicBezTo>
                    <a:pt x="673078" y="273736"/>
                    <a:pt x="658142" y="309792"/>
                    <a:pt x="631558" y="336377"/>
                  </a:cubicBezTo>
                  <a:cubicBezTo>
                    <a:pt x="604973" y="362962"/>
                    <a:pt x="568916" y="377897"/>
                    <a:pt x="531319" y="377897"/>
                  </a:cubicBezTo>
                  <a:lnTo>
                    <a:pt x="141758" y="377897"/>
                  </a:lnTo>
                  <a:cubicBezTo>
                    <a:pt x="104162" y="377897"/>
                    <a:pt x="68105" y="362962"/>
                    <a:pt x="41520" y="336377"/>
                  </a:cubicBezTo>
                  <a:cubicBezTo>
                    <a:pt x="14935" y="309792"/>
                    <a:pt x="0" y="273736"/>
                    <a:pt x="0" y="236139"/>
                  </a:cubicBezTo>
                  <a:lnTo>
                    <a:pt x="0" y="141758"/>
                  </a:lnTo>
                  <a:cubicBezTo>
                    <a:pt x="0" y="104162"/>
                    <a:pt x="14935" y="68105"/>
                    <a:pt x="41520" y="41520"/>
                  </a:cubicBezTo>
                  <a:cubicBezTo>
                    <a:pt x="68105" y="14935"/>
                    <a:pt x="104162" y="0"/>
                    <a:pt x="141758" y="0"/>
                  </a:cubicBezTo>
                  <a:close/>
                </a:path>
              </a:pathLst>
            </a:custGeom>
            <a:solidFill>
              <a:srgbClr val="2C75B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73078" cy="463622"/>
            </a:xfrm>
            <a:prstGeom prst="rect">
              <a:avLst/>
            </a:prstGeom>
          </p:spPr>
          <p:txBody>
            <a:bodyPr anchor="ctr" rtlCol="false" tIns="55366" lIns="55366" bIns="55366" rIns="55366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5834" y="2536"/>
            <a:ext cx="21442077" cy="1736102"/>
            <a:chOff x="0" y="0"/>
            <a:chExt cx="5647296" cy="4572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47296" cy="457245"/>
            </a:xfrm>
            <a:custGeom>
              <a:avLst/>
              <a:gdLst/>
              <a:ahLst/>
              <a:cxnLst/>
              <a:rect r="r" b="b" t="t" l="l"/>
              <a:pathLst>
                <a:path h="457245" w="5647296">
                  <a:moveTo>
                    <a:pt x="0" y="0"/>
                  </a:moveTo>
                  <a:lnTo>
                    <a:pt x="5647296" y="0"/>
                  </a:lnTo>
                  <a:lnTo>
                    <a:pt x="5647296" y="457245"/>
                  </a:lnTo>
                  <a:lnTo>
                    <a:pt x="0" y="457245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5647296" cy="542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02676" y="3150865"/>
            <a:ext cx="3226297" cy="61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3601">
                <a:solidFill>
                  <a:srgbClr val="000000"/>
                </a:solidFill>
                <a:latin typeface="Canva Sans 1"/>
              </a:rPr>
              <a:t>OHM Media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81617" y="2833010"/>
            <a:ext cx="3226297" cy="124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3601">
                <a:solidFill>
                  <a:srgbClr val="000000"/>
                </a:solidFill>
                <a:latin typeface="Canva Sans 1"/>
              </a:rPr>
              <a:t>Activated Carbon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4159" y="3150865"/>
            <a:ext cx="3226297" cy="61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3601">
                <a:solidFill>
                  <a:srgbClr val="000000"/>
                </a:solidFill>
                <a:latin typeface="Canva Sans 1"/>
              </a:rPr>
              <a:t>Walnut Shell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78909" y="3150865"/>
            <a:ext cx="3226297" cy="61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3601">
                <a:solidFill>
                  <a:srgbClr val="000000"/>
                </a:solidFill>
                <a:latin typeface="Canva Sans 1"/>
              </a:rPr>
              <a:t>Organo Clay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87872" y="7562300"/>
            <a:ext cx="599998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2.4x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46246" y="7562300"/>
            <a:ext cx="1136535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0.05-0.2x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471409" y="7562300"/>
            <a:ext cx="991798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0.6-0.8x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25713" y="6033459"/>
            <a:ext cx="1124316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up to 5x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21728" y="6033459"/>
            <a:ext cx="1203070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Single use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97001" y="5998295"/>
            <a:ext cx="1203070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Single use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65772" y="6033459"/>
            <a:ext cx="1203070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Single use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97001" y="7562300"/>
            <a:ext cx="991798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0.3-0.5x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593403" y="4686591"/>
            <a:ext cx="747810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~ $5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92692" y="4629628"/>
            <a:ext cx="892547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~ $50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18996" y="4681877"/>
            <a:ext cx="747810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~ $8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72736" y="4650170"/>
            <a:ext cx="747810" cy="43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000000"/>
                </a:solidFill>
                <a:latin typeface="Times New Roman Bold"/>
              </a:rPr>
              <a:t>~ $3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3031486"/>
            <a:ext cx="3319173" cy="57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1"/>
              </a:lnSpc>
            </a:pPr>
            <a:r>
              <a:rPr lang="en-US" sz="3422">
                <a:solidFill>
                  <a:srgbClr val="FFFFFF"/>
                </a:solidFill>
                <a:latin typeface="Canva Sans 1"/>
              </a:rPr>
              <a:t>Feature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5559" y="4319838"/>
            <a:ext cx="2785287" cy="46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FFFFFF"/>
                </a:solidFill>
                <a:latin typeface="Canva Sans 1"/>
              </a:rPr>
              <a:t>Cost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6943" y="5905751"/>
            <a:ext cx="2785287" cy="46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FFFFFF"/>
                </a:solidFill>
                <a:latin typeface="Canva Sans 1"/>
              </a:rPr>
              <a:t>Reusability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9149" y="7063731"/>
            <a:ext cx="2260875" cy="118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</a:pPr>
            <a:r>
              <a:rPr lang="en-US" sz="2295">
                <a:solidFill>
                  <a:srgbClr val="FFFFFF"/>
                </a:solidFill>
                <a:latin typeface="Canva Sans 1"/>
              </a:rPr>
              <a:t>Oil absorption compared to weight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19771" y="4926126"/>
            <a:ext cx="2329050" cy="25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508">
                <a:solidFill>
                  <a:srgbClr val="FFFFFF"/>
                </a:solidFill>
                <a:latin typeface="Canva Sans 1 Bold"/>
              </a:rPr>
              <a:t>(Per 1000 L emulsion 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550029" y="303229"/>
            <a:ext cx="7838108" cy="102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1"/>
              </a:lnSpc>
              <a:spcBef>
                <a:spcPct val="0"/>
              </a:spcBef>
            </a:pPr>
            <a:r>
              <a:rPr lang="en-US" sz="5951">
                <a:solidFill>
                  <a:srgbClr val="000000"/>
                </a:solidFill>
                <a:latin typeface="Canva Sans 1 Bold"/>
              </a:rPr>
              <a:t>Competitive Analysis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484547" cy="1993100"/>
            <a:chOff x="0" y="0"/>
            <a:chExt cx="4868358" cy="524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8358" cy="524932"/>
            </a:xfrm>
            <a:custGeom>
              <a:avLst/>
              <a:gdLst/>
              <a:ahLst/>
              <a:cxnLst/>
              <a:rect r="r" b="b" t="t" l="l"/>
              <a:pathLst>
                <a:path h="524932" w="4868358">
                  <a:moveTo>
                    <a:pt x="0" y="0"/>
                  </a:moveTo>
                  <a:lnTo>
                    <a:pt x="4868358" y="0"/>
                  </a:lnTo>
                  <a:lnTo>
                    <a:pt x="4868358" y="524932"/>
                  </a:lnTo>
                  <a:lnTo>
                    <a:pt x="0" y="524932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68358" cy="610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9920" y="2545022"/>
            <a:ext cx="7032092" cy="7032092"/>
          </a:xfrm>
          <a:custGeom>
            <a:avLst/>
            <a:gdLst/>
            <a:ahLst/>
            <a:cxnLst/>
            <a:rect r="r" b="b" t="t" l="l"/>
            <a:pathLst>
              <a:path h="7032092" w="7032092">
                <a:moveTo>
                  <a:pt x="0" y="0"/>
                </a:moveTo>
                <a:lnTo>
                  <a:pt x="7032092" y="0"/>
                </a:lnTo>
                <a:lnTo>
                  <a:pt x="7032092" y="7032093"/>
                </a:lnTo>
                <a:lnTo>
                  <a:pt x="0" y="7032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7798" y="5780118"/>
            <a:ext cx="3616335" cy="3616335"/>
          </a:xfrm>
          <a:custGeom>
            <a:avLst/>
            <a:gdLst/>
            <a:ahLst/>
            <a:cxnLst/>
            <a:rect r="r" b="b" t="t" l="l"/>
            <a:pathLst>
              <a:path h="3616335" w="3616335">
                <a:moveTo>
                  <a:pt x="0" y="0"/>
                </a:moveTo>
                <a:lnTo>
                  <a:pt x="3616335" y="0"/>
                </a:lnTo>
                <a:lnTo>
                  <a:pt x="3616335" y="3616335"/>
                </a:lnTo>
                <a:lnTo>
                  <a:pt x="0" y="361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56503"/>
            <a:ext cx="18288000" cy="132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0"/>
              </a:lnSpc>
            </a:pPr>
            <a:r>
              <a:rPr lang="en-US" sz="7728">
                <a:solidFill>
                  <a:srgbClr val="000000"/>
                </a:solidFill>
                <a:latin typeface="Canva Sans 1 Bold"/>
              </a:rPr>
              <a:t>Beachhead Market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8668" y="8065916"/>
            <a:ext cx="3474596" cy="47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Canva Sans 1 Bold"/>
              </a:rPr>
              <a:t> ~$15 Million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1378" y="6869184"/>
            <a:ext cx="3249175" cy="105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000000"/>
                </a:solidFill>
                <a:latin typeface="Canva Sans 1 Bold"/>
              </a:rPr>
              <a:t>Tertiary Treatment of Industrial Snack Food FOG Water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8874" y="4036862"/>
            <a:ext cx="5974184" cy="40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sz="2374">
                <a:solidFill>
                  <a:srgbClr val="FFFFFF"/>
                </a:solidFill>
                <a:latin typeface="Canva Sans 1 Bold"/>
              </a:rPr>
              <a:t>FOG Wastewater Treatment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4734" y="4358985"/>
            <a:ext cx="4202464" cy="703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1"/>
              </a:lnSpc>
              <a:spcBef>
                <a:spcPct val="0"/>
              </a:spcBef>
            </a:pPr>
            <a:r>
              <a:rPr lang="en-US" sz="4072">
                <a:solidFill>
                  <a:srgbClr val="FFFFFF"/>
                </a:solidFill>
                <a:latin typeface="Canva Sans 1 Bold"/>
              </a:rPr>
              <a:t>$5.5 billion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87798" y="6542824"/>
            <a:ext cx="3616335" cy="37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Canva Sans 1 Bold"/>
              </a:rPr>
              <a:t>Beachhead Market: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90448" y="3419566"/>
            <a:ext cx="4611036" cy="47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sz="2833">
                <a:solidFill>
                  <a:srgbClr val="FFFFFF"/>
                </a:solidFill>
                <a:latin typeface="Canva Sans 1 Bold"/>
              </a:rPr>
              <a:t>Total Addressable Market: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10880" y="2890438"/>
            <a:ext cx="8076580" cy="57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9"/>
              </a:lnSpc>
              <a:spcBef>
                <a:spcPct val="0"/>
              </a:spcBef>
            </a:pPr>
            <a:r>
              <a:rPr lang="en-US" sz="3471">
                <a:solidFill>
                  <a:srgbClr val="000000"/>
                </a:solidFill>
                <a:latin typeface="Canva Sans 1 Bold"/>
              </a:rPr>
              <a:t>Industrial Snack Food Manufacturers: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36330" y="3634532"/>
            <a:ext cx="8176474" cy="410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933" indent="-314966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00000"/>
                </a:solidFill>
                <a:latin typeface="Canva Sans 1"/>
              </a:rPr>
              <a:t>Dealing with exhaustive amounts of:</a:t>
            </a:r>
          </a:p>
          <a:p>
            <a:pPr algn="l" marL="1259865" indent="-419955" lvl="2">
              <a:lnSpc>
                <a:spcPts val="4084"/>
              </a:lnSpc>
              <a:buFont typeface="Arial"/>
              <a:buChar char="⚬"/>
            </a:pPr>
            <a:r>
              <a:rPr lang="en-US" sz="2917">
                <a:solidFill>
                  <a:srgbClr val="000000"/>
                </a:solidFill>
                <a:latin typeface="Canva Sans 1"/>
              </a:rPr>
              <a:t>Starch residues</a:t>
            </a:r>
          </a:p>
          <a:p>
            <a:pPr algn="l" marL="1259865" indent="-419955" lvl="2">
              <a:lnSpc>
                <a:spcPts val="4084"/>
              </a:lnSpc>
              <a:buFont typeface="Arial"/>
              <a:buChar char="⚬"/>
            </a:pPr>
            <a:r>
              <a:rPr lang="en-US" sz="2917">
                <a:solidFill>
                  <a:srgbClr val="000000"/>
                </a:solidFill>
                <a:latin typeface="Canva Sans 1"/>
              </a:rPr>
              <a:t>Suspended Solids</a:t>
            </a:r>
          </a:p>
          <a:p>
            <a:pPr algn="l" marL="1259865" indent="-419955" lvl="2">
              <a:lnSpc>
                <a:spcPts val="4084"/>
              </a:lnSpc>
              <a:buFont typeface="Arial"/>
              <a:buChar char="⚬"/>
            </a:pPr>
            <a:r>
              <a:rPr lang="en-US" sz="2917">
                <a:solidFill>
                  <a:srgbClr val="000000"/>
                </a:solidFill>
                <a:latin typeface="Canva Sans 1"/>
              </a:rPr>
              <a:t>Additives</a:t>
            </a:r>
          </a:p>
          <a:p>
            <a:pPr algn="l" marL="629933" indent="-314966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00000"/>
                </a:solidFill>
                <a:latin typeface="Canva Sans 1"/>
              </a:rPr>
              <a:t>Variable Waste Stream Processes</a:t>
            </a:r>
          </a:p>
          <a:p>
            <a:pPr algn="l" marL="1259865" indent="-419955" lvl="2">
              <a:lnSpc>
                <a:spcPts val="4084"/>
              </a:lnSpc>
              <a:buFont typeface="Arial"/>
              <a:buChar char="⚬"/>
            </a:pPr>
            <a:r>
              <a:rPr lang="en-US" sz="2917">
                <a:solidFill>
                  <a:srgbClr val="000000"/>
                </a:solidFill>
                <a:latin typeface="Canva Sans 1"/>
              </a:rPr>
              <a:t>Variety of products in the same facility</a:t>
            </a:r>
          </a:p>
          <a:p>
            <a:pPr algn="l" marL="629933" indent="-314966" lvl="1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00000"/>
                </a:solidFill>
                <a:latin typeface="Canva Sans 1"/>
              </a:rPr>
              <a:t>Extreme Water-Intensive Processes</a:t>
            </a:r>
          </a:p>
          <a:p>
            <a:pPr algn="l">
              <a:lnSpc>
                <a:spcPts val="408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-900140"/>
            <a:ext cx="18802350" cy="3086100"/>
            <a:chOff x="0" y="0"/>
            <a:chExt cx="495205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2059" cy="812800"/>
            </a:xfrm>
            <a:custGeom>
              <a:avLst/>
              <a:gdLst/>
              <a:ahLst/>
              <a:cxnLst/>
              <a:rect r="r" b="b" t="t" l="l"/>
              <a:pathLst>
                <a:path h="812800" w="4952059">
                  <a:moveTo>
                    <a:pt x="0" y="0"/>
                  </a:moveTo>
                  <a:lnTo>
                    <a:pt x="4952059" y="0"/>
                  </a:lnTo>
                  <a:lnTo>
                    <a:pt x="4952059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952059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6702" y="2887352"/>
            <a:ext cx="2061976" cy="2493804"/>
          </a:xfrm>
          <a:custGeom>
            <a:avLst/>
            <a:gdLst/>
            <a:ahLst/>
            <a:cxnLst/>
            <a:rect r="r" b="b" t="t" l="l"/>
            <a:pathLst>
              <a:path h="2493804" w="2061976">
                <a:moveTo>
                  <a:pt x="0" y="0"/>
                </a:moveTo>
                <a:lnTo>
                  <a:pt x="2061977" y="0"/>
                </a:lnTo>
                <a:lnTo>
                  <a:pt x="2061977" y="2493804"/>
                </a:lnTo>
                <a:lnTo>
                  <a:pt x="0" y="249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6737573"/>
            <a:ext cx="16230600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837691" y="5736121"/>
            <a:ext cx="0" cy="10014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4612160" y="6737573"/>
            <a:ext cx="0" cy="12205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3478244" y="7993356"/>
            <a:ext cx="2267832" cy="1071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</a:pPr>
            <a:r>
              <a:rPr lang="en-US" sz="2060">
                <a:solidFill>
                  <a:srgbClr val="000000"/>
                </a:solidFill>
                <a:latin typeface="Canva Sans 1 Bold"/>
              </a:rPr>
              <a:t>Scale Up MVP for </a:t>
            </a:r>
          </a:p>
          <a:p>
            <a:pPr algn="ctr">
              <a:lnSpc>
                <a:spcPts val="2885"/>
              </a:lnSpc>
            </a:pPr>
            <a:r>
              <a:rPr lang="en-US" sz="2060">
                <a:solidFill>
                  <a:srgbClr val="000000"/>
                </a:solidFill>
                <a:latin typeface="Canva Sans 1 Bold"/>
              </a:rPr>
              <a:t>Pilot Integration</a:t>
            </a:r>
          </a:p>
          <a:p>
            <a:pPr algn="ctr">
              <a:lnSpc>
                <a:spcPts val="2885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75217" y="8738579"/>
            <a:ext cx="1073887" cy="1415337"/>
          </a:xfrm>
          <a:custGeom>
            <a:avLst/>
            <a:gdLst/>
            <a:ahLst/>
            <a:cxnLst/>
            <a:rect r="r" b="b" t="t" l="l"/>
            <a:pathLst>
              <a:path h="1415337" w="1073887">
                <a:moveTo>
                  <a:pt x="0" y="0"/>
                </a:moveTo>
                <a:lnTo>
                  <a:pt x="1073886" y="0"/>
                </a:lnTo>
                <a:lnTo>
                  <a:pt x="1073886" y="1415336"/>
                </a:lnTo>
                <a:lnTo>
                  <a:pt x="0" y="141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6847482" y="5736121"/>
            <a:ext cx="0" cy="10014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796484" y="2790220"/>
            <a:ext cx="2101995" cy="2101995"/>
          </a:xfrm>
          <a:custGeom>
            <a:avLst/>
            <a:gdLst/>
            <a:ahLst/>
            <a:cxnLst/>
            <a:rect r="r" b="b" t="t" l="l"/>
            <a:pathLst>
              <a:path h="2101995" w="2101995">
                <a:moveTo>
                  <a:pt x="0" y="0"/>
                </a:moveTo>
                <a:lnTo>
                  <a:pt x="2101995" y="0"/>
                </a:lnTo>
                <a:lnTo>
                  <a:pt x="2101995" y="2101995"/>
                </a:lnTo>
                <a:lnTo>
                  <a:pt x="0" y="2101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9592907" y="6737573"/>
            <a:ext cx="0" cy="12205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986515" y="8839856"/>
            <a:ext cx="1212783" cy="1212783"/>
          </a:xfrm>
          <a:custGeom>
            <a:avLst/>
            <a:gdLst/>
            <a:ahLst/>
            <a:cxnLst/>
            <a:rect r="r" b="b" t="t" l="l"/>
            <a:pathLst>
              <a:path h="1212783" w="1212783">
                <a:moveTo>
                  <a:pt x="0" y="0"/>
                </a:moveTo>
                <a:lnTo>
                  <a:pt x="1212783" y="0"/>
                </a:lnTo>
                <a:lnTo>
                  <a:pt x="1212783" y="1212783"/>
                </a:lnTo>
                <a:lnTo>
                  <a:pt x="0" y="1212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12547255" y="5736121"/>
            <a:ext cx="0" cy="10014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553227" y="3072417"/>
            <a:ext cx="1706618" cy="1706618"/>
          </a:xfrm>
          <a:custGeom>
            <a:avLst/>
            <a:gdLst/>
            <a:ahLst/>
            <a:cxnLst/>
            <a:rect r="r" b="b" t="t" l="l"/>
            <a:pathLst>
              <a:path h="1706618" w="1706618">
                <a:moveTo>
                  <a:pt x="0" y="0"/>
                </a:moveTo>
                <a:lnTo>
                  <a:pt x="1706617" y="0"/>
                </a:lnTo>
                <a:lnTo>
                  <a:pt x="1706617" y="1706617"/>
                </a:lnTo>
                <a:lnTo>
                  <a:pt x="0" y="1706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99926" y="8760808"/>
            <a:ext cx="1411164" cy="1411164"/>
          </a:xfrm>
          <a:custGeom>
            <a:avLst/>
            <a:gdLst/>
            <a:ahLst/>
            <a:cxnLst/>
            <a:rect r="r" b="b" t="t" l="l"/>
            <a:pathLst>
              <a:path h="1411164" w="1411164">
                <a:moveTo>
                  <a:pt x="0" y="0"/>
                </a:moveTo>
                <a:lnTo>
                  <a:pt x="1411164" y="0"/>
                </a:lnTo>
                <a:lnTo>
                  <a:pt x="1411164" y="1411164"/>
                </a:lnTo>
                <a:lnTo>
                  <a:pt x="0" y="14111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15497430" y="6737718"/>
            <a:ext cx="8078" cy="10602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0" y="142875"/>
            <a:ext cx="18188080" cy="112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7"/>
              </a:lnSpc>
            </a:pPr>
            <a:r>
              <a:rPr lang="en-US" sz="6591">
                <a:solidFill>
                  <a:srgbClr val="000000"/>
                </a:solidFill>
                <a:latin typeface="Canva Sans 1 Bold"/>
              </a:rPr>
              <a:t>Go-To-Market Strategy and Development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6702" y="6858626"/>
            <a:ext cx="2061976" cy="227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Canva Sans 1 Bold"/>
              </a:rPr>
              <a:t>Work with local municipalities to identify pilot in Beachhead Market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25389" y="4844590"/>
            <a:ext cx="3536051" cy="75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Canva Sans 1 Bold"/>
              </a:rPr>
              <a:t>Use Successful Pilot Data for Regional Marketing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48458" y="8005793"/>
            <a:ext cx="4488897" cy="113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151">
                <a:solidFill>
                  <a:srgbClr val="000000"/>
                </a:solidFill>
                <a:latin typeface="Canva Sans 1 Bold"/>
              </a:rPr>
              <a:t>Expansion + Implementation into beachhead market regionally</a:t>
            </a:r>
          </a:p>
          <a:p>
            <a:pPr algn="ctr">
              <a:lnSpc>
                <a:spcPts val="3011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111944" y="4855234"/>
            <a:ext cx="4589184" cy="75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Canva Sans 1 Bold"/>
              </a:rPr>
              <a:t>Expansion + Implementation into adjacent markets regionally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18977" y="8005793"/>
            <a:ext cx="5573062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9"/>
              </a:lnSpc>
              <a:spcBef>
                <a:spcPct val="0"/>
              </a:spcBef>
            </a:pPr>
            <a:r>
              <a:rPr lang="en-US" sz="2149">
                <a:solidFill>
                  <a:srgbClr val="000000"/>
                </a:solidFill>
                <a:latin typeface="Canva Sans 1 Bold"/>
              </a:rPr>
              <a:t>Expansion into all addressable markets nationally, then globally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1415" y="5181600"/>
            <a:ext cx="16499523" cy="103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spc="-133">
                <a:solidFill>
                  <a:srgbClr val="000000"/>
                </a:solidFill>
                <a:latin typeface="DM Sans"/>
              </a:rPr>
              <a:t>To offer efficient and cost-effective solutions for removing fats, oils, and grease from wastewater, promoting a cleaner global ecosystem.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06667" y="1791037"/>
            <a:ext cx="678901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Our Mission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5678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74726" cy="2243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90280" y="4381691"/>
            <a:ext cx="5312473" cy="1523619"/>
          </a:xfrm>
          <a:custGeom>
            <a:avLst/>
            <a:gdLst/>
            <a:ahLst/>
            <a:cxnLst/>
            <a:rect r="r" b="b" t="t" l="l"/>
            <a:pathLst>
              <a:path h="1523619" w="5312473">
                <a:moveTo>
                  <a:pt x="0" y="0"/>
                </a:moveTo>
                <a:lnTo>
                  <a:pt x="5312473" y="0"/>
                </a:lnTo>
                <a:lnTo>
                  <a:pt x="5312473" y="1523618"/>
                </a:lnTo>
                <a:lnTo>
                  <a:pt x="0" y="152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13209" y="6640827"/>
            <a:ext cx="5722116" cy="52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7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13605" y="3782750"/>
            <a:ext cx="2528018" cy="3010426"/>
          </a:xfrm>
          <a:custGeom>
            <a:avLst/>
            <a:gdLst/>
            <a:ahLst/>
            <a:cxnLst/>
            <a:rect r="r" b="b" t="t" l="l"/>
            <a:pathLst>
              <a:path h="3010426" w="2528018">
                <a:moveTo>
                  <a:pt x="2528018" y="0"/>
                </a:moveTo>
                <a:lnTo>
                  <a:pt x="0" y="0"/>
                </a:lnTo>
                <a:lnTo>
                  <a:pt x="0" y="3010426"/>
                </a:lnTo>
                <a:lnTo>
                  <a:pt x="2528018" y="3010426"/>
                </a:lnTo>
                <a:lnTo>
                  <a:pt x="2528018" y="0"/>
                </a:lnTo>
                <a:close/>
              </a:path>
            </a:pathLst>
          </a:custGeom>
          <a:blipFill>
            <a:blip r:embed="rId2"/>
            <a:stretch>
              <a:fillRect l="-2249" t="0" r="-16832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80654"/>
            <a:ext cx="2268771" cy="2853688"/>
          </a:xfrm>
          <a:custGeom>
            <a:avLst/>
            <a:gdLst/>
            <a:ahLst/>
            <a:cxnLst/>
            <a:rect r="r" b="b" t="t" l="l"/>
            <a:pathLst>
              <a:path h="2853688" w="2268771">
                <a:moveTo>
                  <a:pt x="0" y="0"/>
                </a:moveTo>
                <a:lnTo>
                  <a:pt x="2268771" y="0"/>
                </a:lnTo>
                <a:lnTo>
                  <a:pt x="2268771" y="2853687"/>
                </a:lnTo>
                <a:lnTo>
                  <a:pt x="0" y="285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75965" y="3910071"/>
            <a:ext cx="2078164" cy="2912523"/>
          </a:xfrm>
          <a:custGeom>
            <a:avLst/>
            <a:gdLst/>
            <a:ahLst/>
            <a:cxnLst/>
            <a:rect r="r" b="b" t="t" l="l"/>
            <a:pathLst>
              <a:path h="2912523" w="2078164">
                <a:moveTo>
                  <a:pt x="0" y="0"/>
                </a:moveTo>
                <a:lnTo>
                  <a:pt x="2078164" y="0"/>
                </a:lnTo>
                <a:lnTo>
                  <a:pt x="2078164" y="2912522"/>
                </a:lnTo>
                <a:lnTo>
                  <a:pt x="0" y="2912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9" r="0" b="-2469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187604" y="3782750"/>
            <a:ext cx="2592527" cy="3010426"/>
          </a:xfrm>
          <a:custGeom>
            <a:avLst/>
            <a:gdLst/>
            <a:ahLst/>
            <a:cxnLst/>
            <a:rect r="r" b="b" t="t" l="l"/>
            <a:pathLst>
              <a:path h="3010426" w="2592527">
                <a:moveTo>
                  <a:pt x="0" y="0"/>
                </a:moveTo>
                <a:lnTo>
                  <a:pt x="2592526" y="0"/>
                </a:lnTo>
                <a:lnTo>
                  <a:pt x="2592526" y="3010426"/>
                </a:lnTo>
                <a:lnTo>
                  <a:pt x="0" y="3010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590699" y="3910071"/>
            <a:ext cx="2251791" cy="2912523"/>
          </a:xfrm>
          <a:custGeom>
            <a:avLst/>
            <a:gdLst/>
            <a:ahLst/>
            <a:cxnLst/>
            <a:rect r="r" b="b" t="t" l="l"/>
            <a:pathLst>
              <a:path h="2912523" w="2251791">
                <a:moveTo>
                  <a:pt x="0" y="0"/>
                </a:moveTo>
                <a:lnTo>
                  <a:pt x="2251791" y="0"/>
                </a:lnTo>
                <a:lnTo>
                  <a:pt x="2251791" y="2912522"/>
                </a:lnTo>
                <a:lnTo>
                  <a:pt x="0" y="2912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34" t="-3739" r="0" b="-23177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1922785"/>
            <a:chOff x="0" y="0"/>
            <a:chExt cx="4816593" cy="5064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06413"/>
            </a:xfrm>
            <a:custGeom>
              <a:avLst/>
              <a:gdLst/>
              <a:ahLst/>
              <a:cxnLst/>
              <a:rect r="r" b="b" t="t" l="l"/>
              <a:pathLst>
                <a:path h="5064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06413"/>
                  </a:lnTo>
                  <a:lnTo>
                    <a:pt x="0" y="506413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554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51825" y="1022350"/>
            <a:ext cx="6726444" cy="98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>
                <a:solidFill>
                  <a:srgbClr val="000000"/>
                </a:solidFill>
                <a:latin typeface="Canva Sans 1 Bold"/>
              </a:rPr>
              <a:t>Meet The Team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26117" y="7107195"/>
            <a:ext cx="4161883" cy="151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151">
                <a:solidFill>
                  <a:srgbClr val="000000"/>
                </a:solidFill>
                <a:latin typeface="Canva Sans 1 Bold"/>
              </a:rPr>
              <a:t>Yasemin Tekin</a:t>
            </a:r>
          </a:p>
          <a:p>
            <a:pPr algn="ctr">
              <a:lnSpc>
                <a:spcPts val="3011"/>
              </a:lnSpc>
            </a:pPr>
          </a:p>
          <a:p>
            <a:pPr algn="ctr">
              <a:lnSpc>
                <a:spcPts val="3011"/>
              </a:lnSpc>
            </a:pPr>
            <a:r>
              <a:rPr lang="en-US" sz="2151">
                <a:solidFill>
                  <a:srgbClr val="000000"/>
                </a:solidFill>
                <a:latin typeface="Canva Sans 1"/>
              </a:rPr>
              <a:t>Master of Science in </a:t>
            </a:r>
          </a:p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Canva Sans 1"/>
              </a:rPr>
              <a:t>Biotechnology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5771" y="7116720"/>
            <a:ext cx="3521707" cy="154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</a:pPr>
            <a:r>
              <a:rPr lang="en-US" sz="2208">
                <a:solidFill>
                  <a:srgbClr val="000000"/>
                </a:solidFill>
                <a:latin typeface="Canva Sans 1 Bold"/>
              </a:rPr>
              <a:t>Aditya Medhi</a:t>
            </a:r>
          </a:p>
          <a:p>
            <a:pPr algn="ctr">
              <a:lnSpc>
                <a:spcPts val="3092"/>
              </a:lnSpc>
            </a:pPr>
          </a:p>
          <a:p>
            <a:pPr algn="ctr">
              <a:lnSpc>
                <a:spcPts val="3092"/>
              </a:lnSpc>
              <a:spcBef>
                <a:spcPct val="0"/>
              </a:spcBef>
            </a:pPr>
            <a:r>
              <a:rPr lang="en-US" sz="2208">
                <a:solidFill>
                  <a:srgbClr val="000000"/>
                </a:solidFill>
                <a:latin typeface="Canva Sans 1"/>
              </a:rPr>
              <a:t>Master of Science in Mechanical Engineering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43497" y="7116720"/>
            <a:ext cx="3165053" cy="147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2108">
                <a:solidFill>
                  <a:srgbClr val="000000"/>
                </a:solidFill>
                <a:latin typeface="Canva Sans 1 Bold"/>
              </a:rPr>
              <a:t>Nikhila Yeturi</a:t>
            </a:r>
          </a:p>
          <a:p>
            <a:pPr algn="ctr">
              <a:lnSpc>
                <a:spcPts val="2951"/>
              </a:lnSpc>
            </a:pPr>
          </a:p>
          <a:p>
            <a:pPr algn="ctr">
              <a:lnSpc>
                <a:spcPts val="2951"/>
              </a:lnSpc>
            </a:pPr>
            <a:r>
              <a:rPr lang="en-US" sz="2108">
                <a:solidFill>
                  <a:srgbClr val="000000"/>
                </a:solidFill>
                <a:latin typeface="Canva Sans 1"/>
              </a:rPr>
              <a:t>Master of Science in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000000"/>
                </a:solidFill>
                <a:latin typeface="Canva Sans 1"/>
              </a:rPr>
              <a:t> Information Technology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77224" y="7116720"/>
            <a:ext cx="2933551" cy="147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2110">
                <a:solidFill>
                  <a:srgbClr val="000000"/>
                </a:solidFill>
                <a:latin typeface="Canva Sans 1 Bold"/>
              </a:rPr>
              <a:t>Nico Garcia-Ippolito</a:t>
            </a:r>
          </a:p>
          <a:p>
            <a:pPr algn="ctr">
              <a:lnSpc>
                <a:spcPts val="2954"/>
              </a:lnSpc>
            </a:pPr>
          </a:p>
          <a:p>
            <a:pPr algn="ctr">
              <a:lnSpc>
                <a:spcPts val="2954"/>
              </a:lnSpc>
            </a:pPr>
            <a:r>
              <a:rPr lang="en-US" sz="2110">
                <a:solidFill>
                  <a:srgbClr val="000000"/>
                </a:solidFill>
                <a:latin typeface="Canva Sans 1"/>
              </a:rPr>
              <a:t>Bachelor of Science in </a:t>
            </a:r>
          </a:p>
          <a:p>
            <a:pPr algn="ctr"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000000"/>
                </a:solidFill>
                <a:latin typeface="Canva Sans 1"/>
              </a:rPr>
              <a:t>Industrial 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97478" y="7107195"/>
            <a:ext cx="3698974" cy="151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151">
                <a:solidFill>
                  <a:srgbClr val="000000"/>
                </a:solidFill>
                <a:latin typeface="Canva Sans 1 Bold"/>
              </a:rPr>
              <a:t>Hetvi Rajani</a:t>
            </a:r>
          </a:p>
          <a:p>
            <a:pPr algn="ctr">
              <a:lnSpc>
                <a:spcPts val="3011"/>
              </a:lnSpc>
            </a:pPr>
          </a:p>
          <a:p>
            <a:pPr algn="ctr">
              <a:lnSpc>
                <a:spcPts val="3011"/>
              </a:lnSpc>
            </a:pPr>
            <a:r>
              <a:rPr lang="en-US" sz="2151">
                <a:solidFill>
                  <a:srgbClr val="000000"/>
                </a:solidFill>
                <a:latin typeface="Canva Sans 1"/>
              </a:rPr>
              <a:t>Master of Science in </a:t>
            </a:r>
          </a:p>
          <a:p>
            <a:pPr algn="ctr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Canva Sans 1"/>
              </a:rPr>
              <a:t>Biotechnology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1415" y="5181600"/>
            <a:ext cx="16499523" cy="103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spc="-133">
                <a:solidFill>
                  <a:srgbClr val="000000"/>
                </a:solidFill>
                <a:latin typeface="DM Sans"/>
              </a:rPr>
              <a:t>To offer efficient and cost-effective solutions for removing fats, oils, and grease from wastewater, promoting a cleaner global ecosystem.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06667" y="1791037"/>
            <a:ext cx="678901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1 Bold"/>
              </a:rPr>
              <a:t>Our Mission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5228" y="3193654"/>
            <a:ext cx="6579328" cy="4893168"/>
          </a:xfrm>
          <a:custGeom>
            <a:avLst/>
            <a:gdLst/>
            <a:ahLst/>
            <a:cxnLst/>
            <a:rect r="r" b="b" t="t" l="l"/>
            <a:pathLst>
              <a:path h="4893168" w="6579328">
                <a:moveTo>
                  <a:pt x="0" y="0"/>
                </a:moveTo>
                <a:lnTo>
                  <a:pt x="6579328" y="0"/>
                </a:lnTo>
                <a:lnTo>
                  <a:pt x="6579328" y="4893168"/>
                </a:lnTo>
                <a:lnTo>
                  <a:pt x="0" y="489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3665" y="2493810"/>
            <a:ext cx="9103181" cy="2595893"/>
            <a:chOff x="0" y="0"/>
            <a:chExt cx="1870507" cy="533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5696" cy="537638"/>
            </a:xfrm>
            <a:custGeom>
              <a:avLst/>
              <a:gdLst/>
              <a:ahLst/>
              <a:cxnLst/>
              <a:rect r="r" b="b" t="t" l="l"/>
              <a:pathLst>
                <a:path h="537638" w="1885696">
                  <a:moveTo>
                    <a:pt x="1062033" y="0"/>
                  </a:moveTo>
                  <a:cubicBezTo>
                    <a:pt x="1082550" y="0"/>
                    <a:pt x="1103190" y="0"/>
                    <a:pt x="1123666" y="0"/>
                  </a:cubicBezTo>
                  <a:cubicBezTo>
                    <a:pt x="1286917" y="8909"/>
                    <a:pt x="1388942" y="38564"/>
                    <a:pt x="1435412" y="87090"/>
                  </a:cubicBezTo>
                  <a:cubicBezTo>
                    <a:pt x="1707580" y="80618"/>
                    <a:pt x="1885696" y="172373"/>
                    <a:pt x="1784867" y="262426"/>
                  </a:cubicBezTo>
                  <a:cubicBezTo>
                    <a:pt x="1824969" y="281349"/>
                    <a:pt x="1858425" y="302517"/>
                    <a:pt x="1870507" y="330926"/>
                  </a:cubicBezTo>
                  <a:cubicBezTo>
                    <a:pt x="1870507" y="339065"/>
                    <a:pt x="1870507" y="347184"/>
                    <a:pt x="1870507" y="355321"/>
                  </a:cubicBezTo>
                  <a:cubicBezTo>
                    <a:pt x="1834500" y="427627"/>
                    <a:pt x="1679560" y="476486"/>
                    <a:pt x="1425192" y="463333"/>
                  </a:cubicBezTo>
                  <a:cubicBezTo>
                    <a:pt x="1359745" y="500459"/>
                    <a:pt x="1243288" y="537638"/>
                    <a:pt x="1062071" y="533008"/>
                  </a:cubicBezTo>
                  <a:cubicBezTo>
                    <a:pt x="968402" y="530570"/>
                    <a:pt x="903239" y="516453"/>
                    <a:pt x="846185" y="499302"/>
                  </a:cubicBezTo>
                  <a:cubicBezTo>
                    <a:pt x="786092" y="513559"/>
                    <a:pt x="721010" y="524747"/>
                    <a:pt x="626976" y="524871"/>
                  </a:cubicBezTo>
                  <a:cubicBezTo>
                    <a:pt x="409428" y="525082"/>
                    <a:pt x="263896" y="470155"/>
                    <a:pt x="260368" y="394815"/>
                  </a:cubicBezTo>
                  <a:cubicBezTo>
                    <a:pt x="120513" y="377190"/>
                    <a:pt x="25789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28466" y="207816"/>
                    <a:pt x="118040" y="172776"/>
                    <a:pt x="267181" y="157922"/>
                  </a:cubicBezTo>
                  <a:cubicBezTo>
                    <a:pt x="258219" y="63818"/>
                    <a:pt x="556543" y="5016"/>
                    <a:pt x="801623" y="46474"/>
                  </a:cubicBezTo>
                  <a:cubicBezTo>
                    <a:pt x="859974" y="25973"/>
                    <a:pt x="942531" y="3613"/>
                    <a:pt x="1062033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7680" y="41275"/>
              <a:ext cx="169514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4205" y="6067622"/>
            <a:ext cx="9652641" cy="3429846"/>
            <a:chOff x="0" y="0"/>
            <a:chExt cx="1501151" cy="533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6341" cy="537638"/>
            </a:xfrm>
            <a:custGeom>
              <a:avLst/>
              <a:gdLst/>
              <a:ahLst/>
              <a:cxnLst/>
              <a:rect r="r" b="b" t="t" l="l"/>
              <a:pathLst>
                <a:path h="537638" w="1516341">
                  <a:moveTo>
                    <a:pt x="852321" y="0"/>
                  </a:moveTo>
                  <a:cubicBezTo>
                    <a:pt x="868787" y="0"/>
                    <a:pt x="885351" y="0"/>
                    <a:pt x="901784" y="0"/>
                  </a:cubicBezTo>
                  <a:cubicBezTo>
                    <a:pt x="1032799" y="8909"/>
                    <a:pt x="1114678" y="38564"/>
                    <a:pt x="1151972" y="87090"/>
                  </a:cubicBezTo>
                  <a:cubicBezTo>
                    <a:pt x="1370396" y="80618"/>
                    <a:pt x="1516341" y="172373"/>
                    <a:pt x="1432422" y="262426"/>
                  </a:cubicBezTo>
                  <a:cubicBezTo>
                    <a:pt x="1464605" y="281349"/>
                    <a:pt x="1491455" y="302517"/>
                    <a:pt x="1501151" y="330926"/>
                  </a:cubicBezTo>
                  <a:cubicBezTo>
                    <a:pt x="1501151" y="339065"/>
                    <a:pt x="1501151" y="347184"/>
                    <a:pt x="1501151" y="355321"/>
                  </a:cubicBezTo>
                  <a:cubicBezTo>
                    <a:pt x="1472254" y="427627"/>
                    <a:pt x="1347910" y="476486"/>
                    <a:pt x="1143770" y="463333"/>
                  </a:cubicBezTo>
                  <a:cubicBezTo>
                    <a:pt x="1091246" y="500459"/>
                    <a:pt x="997785" y="537638"/>
                    <a:pt x="852351" y="533008"/>
                  </a:cubicBezTo>
                  <a:cubicBezTo>
                    <a:pt x="777179" y="530570"/>
                    <a:pt x="724883" y="516453"/>
                    <a:pt x="679095" y="499302"/>
                  </a:cubicBezTo>
                  <a:cubicBezTo>
                    <a:pt x="630868" y="513559"/>
                    <a:pt x="578638" y="524747"/>
                    <a:pt x="503172" y="524871"/>
                  </a:cubicBezTo>
                  <a:cubicBezTo>
                    <a:pt x="328581" y="525082"/>
                    <a:pt x="211786" y="470155"/>
                    <a:pt x="208955" y="394815"/>
                  </a:cubicBezTo>
                  <a:cubicBezTo>
                    <a:pt x="96716" y="377190"/>
                    <a:pt x="20697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22845" y="207816"/>
                    <a:pt x="94731" y="172776"/>
                    <a:pt x="214422" y="157922"/>
                  </a:cubicBezTo>
                  <a:cubicBezTo>
                    <a:pt x="207230" y="63818"/>
                    <a:pt x="446646" y="5016"/>
                    <a:pt x="643332" y="46474"/>
                  </a:cubicBezTo>
                  <a:cubicBezTo>
                    <a:pt x="690161" y="25973"/>
                    <a:pt x="756416" y="3613"/>
                    <a:pt x="852321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0366" y="41275"/>
              <a:ext cx="1360418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55477" y="53866"/>
            <a:ext cx="9563249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000000"/>
                </a:solidFill>
                <a:latin typeface="Canva Sans 1 Bold"/>
              </a:rPr>
              <a:t>What’s Going On?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7189" y="3136504"/>
            <a:ext cx="7353052" cy="155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951">
                <a:solidFill>
                  <a:srgbClr val="FFFFFF"/>
                </a:solidFill>
                <a:latin typeface="Canva Sans 1"/>
              </a:rPr>
              <a:t>According to Environmental Protection Agency, FOG is responsible for 47% of blockages in the sewer system.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0948" y="6715125"/>
            <a:ext cx="7353052" cy="207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951">
                <a:solidFill>
                  <a:srgbClr val="FFFFFF"/>
                </a:solidFill>
                <a:latin typeface="Canva Sans 1"/>
              </a:rPr>
              <a:t>Local governments spend $25 billion a year to remediate grease-related issues — such as blockages, backups and overflows — to keep the sewers flowing.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0792" y="2231893"/>
            <a:ext cx="16622548" cy="1132463"/>
            <a:chOff x="0" y="0"/>
            <a:chExt cx="4377955" cy="2982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7955" cy="298262"/>
            </a:xfrm>
            <a:custGeom>
              <a:avLst/>
              <a:gdLst/>
              <a:ahLst/>
              <a:cxnLst/>
              <a:rect r="r" b="b" t="t" l="l"/>
              <a:pathLst>
                <a:path h="298262" w="4377955">
                  <a:moveTo>
                    <a:pt x="23753" y="0"/>
                  </a:moveTo>
                  <a:lnTo>
                    <a:pt x="4354202" y="0"/>
                  </a:lnTo>
                  <a:cubicBezTo>
                    <a:pt x="4360501" y="0"/>
                    <a:pt x="4366543" y="2503"/>
                    <a:pt x="4370998" y="6957"/>
                  </a:cubicBezTo>
                  <a:cubicBezTo>
                    <a:pt x="4375452" y="11412"/>
                    <a:pt x="4377955" y="17453"/>
                    <a:pt x="4377955" y="23753"/>
                  </a:cubicBezTo>
                  <a:lnTo>
                    <a:pt x="4377955" y="274509"/>
                  </a:lnTo>
                  <a:cubicBezTo>
                    <a:pt x="4377955" y="280808"/>
                    <a:pt x="4375452" y="286850"/>
                    <a:pt x="4370998" y="291305"/>
                  </a:cubicBezTo>
                  <a:cubicBezTo>
                    <a:pt x="4366543" y="295759"/>
                    <a:pt x="4360501" y="298262"/>
                    <a:pt x="4354202" y="298262"/>
                  </a:cubicBezTo>
                  <a:lnTo>
                    <a:pt x="23753" y="298262"/>
                  </a:lnTo>
                  <a:cubicBezTo>
                    <a:pt x="17453" y="298262"/>
                    <a:pt x="11412" y="295759"/>
                    <a:pt x="6957" y="291305"/>
                  </a:cubicBezTo>
                  <a:cubicBezTo>
                    <a:pt x="2503" y="286850"/>
                    <a:pt x="0" y="280808"/>
                    <a:pt x="0" y="274509"/>
                  </a:cubicBezTo>
                  <a:lnTo>
                    <a:pt x="0" y="23753"/>
                  </a:lnTo>
                  <a:cubicBezTo>
                    <a:pt x="0" y="17453"/>
                    <a:pt x="2503" y="11412"/>
                    <a:pt x="6957" y="6957"/>
                  </a:cubicBezTo>
                  <a:cubicBezTo>
                    <a:pt x="11412" y="2503"/>
                    <a:pt x="17453" y="0"/>
                    <a:pt x="23753" y="0"/>
                  </a:cubicBezTo>
                  <a:close/>
                </a:path>
              </a:pathLst>
            </a:custGeom>
            <a:solidFill>
              <a:srgbClr val="1956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77955" cy="345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6752" y="5258946"/>
            <a:ext cx="10412238" cy="4605581"/>
            <a:chOff x="0" y="0"/>
            <a:chExt cx="2742318" cy="12129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2318" cy="1212993"/>
            </a:xfrm>
            <a:custGeom>
              <a:avLst/>
              <a:gdLst/>
              <a:ahLst/>
              <a:cxnLst/>
              <a:rect r="r" b="b" t="t" l="l"/>
              <a:pathLst>
                <a:path h="1212993" w="2742318">
                  <a:moveTo>
                    <a:pt x="37921" y="0"/>
                  </a:moveTo>
                  <a:lnTo>
                    <a:pt x="2704397" y="0"/>
                  </a:lnTo>
                  <a:cubicBezTo>
                    <a:pt x="2725340" y="0"/>
                    <a:pt x="2742318" y="16978"/>
                    <a:pt x="2742318" y="37921"/>
                  </a:cubicBezTo>
                  <a:lnTo>
                    <a:pt x="2742318" y="1175072"/>
                  </a:lnTo>
                  <a:cubicBezTo>
                    <a:pt x="2742318" y="1196015"/>
                    <a:pt x="2725340" y="1212993"/>
                    <a:pt x="2704397" y="1212993"/>
                  </a:cubicBezTo>
                  <a:lnTo>
                    <a:pt x="37921" y="1212993"/>
                  </a:lnTo>
                  <a:cubicBezTo>
                    <a:pt x="16978" y="1212993"/>
                    <a:pt x="0" y="1196015"/>
                    <a:pt x="0" y="1175072"/>
                  </a:cubicBezTo>
                  <a:lnTo>
                    <a:pt x="0" y="37921"/>
                  </a:lnTo>
                  <a:cubicBezTo>
                    <a:pt x="0" y="16978"/>
                    <a:pt x="16978" y="0"/>
                    <a:pt x="379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42318" cy="1260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0792" y="5258946"/>
            <a:ext cx="7176527" cy="1315617"/>
            <a:chOff x="0" y="0"/>
            <a:chExt cx="1890114" cy="346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0114" cy="346500"/>
            </a:xfrm>
            <a:custGeom>
              <a:avLst/>
              <a:gdLst/>
              <a:ahLst/>
              <a:cxnLst/>
              <a:rect r="r" b="b" t="t" l="l"/>
              <a:pathLst>
                <a:path h="346500" w="1890114">
                  <a:moveTo>
                    <a:pt x="55018" y="0"/>
                  </a:moveTo>
                  <a:lnTo>
                    <a:pt x="1835096" y="0"/>
                  </a:lnTo>
                  <a:cubicBezTo>
                    <a:pt x="1865482" y="0"/>
                    <a:pt x="1890114" y="24632"/>
                    <a:pt x="1890114" y="55018"/>
                  </a:cubicBezTo>
                  <a:lnTo>
                    <a:pt x="1890114" y="291482"/>
                  </a:lnTo>
                  <a:cubicBezTo>
                    <a:pt x="1890114" y="321867"/>
                    <a:pt x="1865482" y="346500"/>
                    <a:pt x="1835096" y="346500"/>
                  </a:cubicBezTo>
                  <a:lnTo>
                    <a:pt x="55018" y="346500"/>
                  </a:lnTo>
                  <a:cubicBezTo>
                    <a:pt x="24632" y="346500"/>
                    <a:pt x="0" y="321867"/>
                    <a:pt x="0" y="291482"/>
                  </a:cubicBezTo>
                  <a:lnTo>
                    <a:pt x="0" y="55018"/>
                  </a:lnTo>
                  <a:cubicBezTo>
                    <a:pt x="0" y="24632"/>
                    <a:pt x="24632" y="0"/>
                    <a:pt x="55018" y="0"/>
                  </a:cubicBezTo>
                  <a:close/>
                </a:path>
              </a:pathLst>
            </a:custGeom>
            <a:solidFill>
              <a:srgbClr val="1956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890114" cy="403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31"/>
                </a:lnSpc>
              </a:pPr>
              <a:r>
                <a:rPr lang="en-US" sz="2951">
                  <a:solidFill>
                    <a:srgbClr val="FFFFFF"/>
                  </a:solidFill>
                  <a:latin typeface="Canva Sans 1"/>
                </a:rPr>
                <a:t>Disposal Challenges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28016" y="-1317734"/>
            <a:ext cx="18716016" cy="3086100"/>
            <a:chOff x="0" y="0"/>
            <a:chExt cx="492932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29321" cy="812800"/>
            </a:xfrm>
            <a:custGeom>
              <a:avLst/>
              <a:gdLst/>
              <a:ahLst/>
              <a:cxnLst/>
              <a:rect r="r" b="b" t="t" l="l"/>
              <a:pathLst>
                <a:path h="812800" w="4929321">
                  <a:moveTo>
                    <a:pt x="0" y="0"/>
                  </a:moveTo>
                  <a:lnTo>
                    <a:pt x="4929321" y="0"/>
                  </a:lnTo>
                  <a:lnTo>
                    <a:pt x="4929321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92932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955477" y="53866"/>
            <a:ext cx="9563249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000000"/>
                </a:solidFill>
                <a:latin typeface="Canva Sans 1 Bold"/>
              </a:rPr>
              <a:t>What’s Going On?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6766" y="2522550"/>
            <a:ext cx="16426574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 1"/>
              </a:rPr>
              <a:t>In</a:t>
            </a:r>
            <a:r>
              <a:rPr lang="en-US" sz="3099">
                <a:solidFill>
                  <a:srgbClr val="FFFFFF"/>
                </a:solidFill>
                <a:latin typeface="Canva Sans 1"/>
              </a:rPr>
              <a:t>dustries and snack-food manufacturers often produce a significant amount of FOG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6752" y="6770005"/>
            <a:ext cx="10424876" cy="214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7582" indent="-443791" lvl="1">
              <a:lnSpc>
                <a:spcPts val="5755"/>
              </a:lnSpc>
              <a:buFont typeface="Arial"/>
              <a:buChar char="•"/>
            </a:pPr>
            <a:r>
              <a:rPr lang="en-US" sz="4111">
                <a:solidFill>
                  <a:srgbClr val="000000"/>
                </a:solidFill>
                <a:latin typeface="Canva Sans 1"/>
              </a:rPr>
              <a:t>Sewer blockages</a:t>
            </a:r>
          </a:p>
          <a:p>
            <a:pPr algn="l" marL="887582" indent="-443791" lvl="1">
              <a:lnSpc>
                <a:spcPts val="5755"/>
              </a:lnSpc>
              <a:buFont typeface="Arial"/>
              <a:buChar char="•"/>
            </a:pPr>
            <a:r>
              <a:rPr lang="en-US" sz="4111">
                <a:solidFill>
                  <a:srgbClr val="000000"/>
                </a:solidFill>
                <a:latin typeface="Canva Sans 1"/>
              </a:rPr>
              <a:t>Trouble in collection pipes</a:t>
            </a:r>
          </a:p>
          <a:p>
            <a:pPr algn="l" marL="887582" indent="-443791" lvl="1">
              <a:lnSpc>
                <a:spcPts val="5755"/>
              </a:lnSpc>
              <a:buFont typeface="Arial"/>
              <a:buChar char="•"/>
            </a:pPr>
            <a:r>
              <a:rPr lang="en-US" sz="4111">
                <a:solidFill>
                  <a:srgbClr val="000000"/>
                </a:solidFill>
                <a:latin typeface="Canva Sans 1"/>
              </a:rPr>
              <a:t>Strict regulations and steep penalties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462217" y="3798192"/>
            <a:ext cx="6329084" cy="2690617"/>
          </a:xfrm>
          <a:custGeom>
            <a:avLst/>
            <a:gdLst/>
            <a:ahLst/>
            <a:cxnLst/>
            <a:rect r="r" b="b" t="t" l="l"/>
            <a:pathLst>
              <a:path h="2690617" w="6329084">
                <a:moveTo>
                  <a:pt x="0" y="0"/>
                </a:moveTo>
                <a:lnTo>
                  <a:pt x="6329084" y="0"/>
                </a:lnTo>
                <a:lnTo>
                  <a:pt x="6329084" y="2690616"/>
                </a:lnTo>
                <a:lnTo>
                  <a:pt x="0" y="269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" r="0" b="-126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27297" y="6926958"/>
            <a:ext cx="4296746" cy="2863781"/>
          </a:xfrm>
          <a:custGeom>
            <a:avLst/>
            <a:gdLst/>
            <a:ahLst/>
            <a:cxnLst/>
            <a:rect r="r" b="b" t="t" l="l"/>
            <a:pathLst>
              <a:path h="2863781" w="4296746">
                <a:moveTo>
                  <a:pt x="0" y="0"/>
                </a:moveTo>
                <a:lnTo>
                  <a:pt x="4296746" y="0"/>
                </a:lnTo>
                <a:lnTo>
                  <a:pt x="4296746" y="2863781"/>
                </a:lnTo>
                <a:lnTo>
                  <a:pt x="0" y="2863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24428"/>
            <a:ext cx="3542575" cy="35425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264" y="0"/>
                  </a:moveTo>
                  <a:lnTo>
                    <a:pt x="762536" y="0"/>
                  </a:lnTo>
                  <a:cubicBezTo>
                    <a:pt x="790296" y="0"/>
                    <a:pt x="812800" y="22504"/>
                    <a:pt x="812800" y="50264"/>
                  </a:cubicBezTo>
                  <a:lnTo>
                    <a:pt x="812800" y="762536"/>
                  </a:lnTo>
                  <a:cubicBezTo>
                    <a:pt x="812800" y="790296"/>
                    <a:pt x="790296" y="812800"/>
                    <a:pt x="762536" y="812800"/>
                  </a:cubicBezTo>
                  <a:lnTo>
                    <a:pt x="50264" y="812800"/>
                  </a:lnTo>
                  <a:cubicBezTo>
                    <a:pt x="22504" y="812800"/>
                    <a:pt x="0" y="790296"/>
                    <a:pt x="0" y="762536"/>
                  </a:cubicBezTo>
                  <a:lnTo>
                    <a:pt x="0" y="50264"/>
                  </a:lnTo>
                  <a:cubicBezTo>
                    <a:pt x="0" y="22504"/>
                    <a:pt x="22504" y="0"/>
                    <a:pt x="50264" y="0"/>
                  </a:cubicBezTo>
                  <a:close/>
                </a:path>
              </a:pathLst>
            </a:custGeom>
            <a:blipFill>
              <a:blip r:embed="rId3"/>
              <a:stretch>
                <a:fillRect l="-25490" t="0" r="-2549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291334" y="2524428"/>
            <a:ext cx="3542575" cy="354257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264" y="0"/>
                  </a:moveTo>
                  <a:lnTo>
                    <a:pt x="762536" y="0"/>
                  </a:lnTo>
                  <a:cubicBezTo>
                    <a:pt x="790296" y="0"/>
                    <a:pt x="812800" y="22504"/>
                    <a:pt x="812800" y="50264"/>
                  </a:cubicBezTo>
                  <a:lnTo>
                    <a:pt x="812800" y="762536"/>
                  </a:lnTo>
                  <a:cubicBezTo>
                    <a:pt x="812800" y="790296"/>
                    <a:pt x="790296" y="812800"/>
                    <a:pt x="762536" y="812800"/>
                  </a:cubicBezTo>
                  <a:lnTo>
                    <a:pt x="50264" y="812800"/>
                  </a:lnTo>
                  <a:cubicBezTo>
                    <a:pt x="22504" y="812800"/>
                    <a:pt x="0" y="790296"/>
                    <a:pt x="0" y="762536"/>
                  </a:cubicBezTo>
                  <a:lnTo>
                    <a:pt x="0" y="50264"/>
                  </a:lnTo>
                  <a:cubicBezTo>
                    <a:pt x="0" y="22504"/>
                    <a:pt x="22504" y="0"/>
                    <a:pt x="5026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329873" y="2524428"/>
            <a:ext cx="3542575" cy="35425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264" y="0"/>
                  </a:moveTo>
                  <a:lnTo>
                    <a:pt x="762536" y="0"/>
                  </a:lnTo>
                  <a:cubicBezTo>
                    <a:pt x="790296" y="0"/>
                    <a:pt x="812800" y="22504"/>
                    <a:pt x="812800" y="50264"/>
                  </a:cubicBezTo>
                  <a:lnTo>
                    <a:pt x="812800" y="762536"/>
                  </a:lnTo>
                  <a:cubicBezTo>
                    <a:pt x="812800" y="790296"/>
                    <a:pt x="790296" y="812800"/>
                    <a:pt x="762536" y="812800"/>
                  </a:cubicBezTo>
                  <a:lnTo>
                    <a:pt x="50264" y="812800"/>
                  </a:lnTo>
                  <a:cubicBezTo>
                    <a:pt x="22504" y="812800"/>
                    <a:pt x="0" y="790296"/>
                    <a:pt x="0" y="762536"/>
                  </a:cubicBezTo>
                  <a:lnTo>
                    <a:pt x="0" y="50264"/>
                  </a:lnTo>
                  <a:cubicBezTo>
                    <a:pt x="0" y="22504"/>
                    <a:pt x="22504" y="0"/>
                    <a:pt x="5026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428016" y="-1317734"/>
            <a:ext cx="18716016" cy="3086100"/>
            <a:chOff x="0" y="0"/>
            <a:chExt cx="492932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29321" cy="812800"/>
            </a:xfrm>
            <a:custGeom>
              <a:avLst/>
              <a:gdLst/>
              <a:ahLst/>
              <a:cxnLst/>
              <a:rect r="r" b="b" t="t" l="l"/>
              <a:pathLst>
                <a:path h="812800" w="4929321">
                  <a:moveTo>
                    <a:pt x="0" y="0"/>
                  </a:moveTo>
                  <a:lnTo>
                    <a:pt x="4929321" y="0"/>
                  </a:lnTo>
                  <a:lnTo>
                    <a:pt x="4929321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92932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0919" y="6823065"/>
            <a:ext cx="4998136" cy="2435235"/>
            <a:chOff x="0" y="0"/>
            <a:chExt cx="1316382" cy="6413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6382" cy="641379"/>
            </a:xfrm>
            <a:custGeom>
              <a:avLst/>
              <a:gdLst/>
              <a:ahLst/>
              <a:cxnLst/>
              <a:rect r="r" b="b" t="t" l="l"/>
              <a:pathLst>
                <a:path h="641379" w="1316382">
                  <a:moveTo>
                    <a:pt x="78997" y="0"/>
                  </a:moveTo>
                  <a:lnTo>
                    <a:pt x="1237385" y="0"/>
                  </a:lnTo>
                  <a:cubicBezTo>
                    <a:pt x="1258336" y="0"/>
                    <a:pt x="1278429" y="8323"/>
                    <a:pt x="1293244" y="23138"/>
                  </a:cubicBezTo>
                  <a:cubicBezTo>
                    <a:pt x="1308059" y="37953"/>
                    <a:pt x="1316382" y="58046"/>
                    <a:pt x="1316382" y="78997"/>
                  </a:cubicBezTo>
                  <a:lnTo>
                    <a:pt x="1316382" y="562382"/>
                  </a:lnTo>
                  <a:cubicBezTo>
                    <a:pt x="1316382" y="583333"/>
                    <a:pt x="1308059" y="603426"/>
                    <a:pt x="1293244" y="618241"/>
                  </a:cubicBezTo>
                  <a:cubicBezTo>
                    <a:pt x="1278429" y="633056"/>
                    <a:pt x="1258336" y="641379"/>
                    <a:pt x="1237385" y="641379"/>
                  </a:cubicBezTo>
                  <a:lnTo>
                    <a:pt x="78997" y="641379"/>
                  </a:lnTo>
                  <a:cubicBezTo>
                    <a:pt x="58046" y="641379"/>
                    <a:pt x="37953" y="633056"/>
                    <a:pt x="23138" y="618241"/>
                  </a:cubicBezTo>
                  <a:cubicBezTo>
                    <a:pt x="8323" y="603426"/>
                    <a:pt x="0" y="583333"/>
                    <a:pt x="0" y="562382"/>
                  </a:cubicBezTo>
                  <a:lnTo>
                    <a:pt x="0" y="78997"/>
                  </a:lnTo>
                  <a:cubicBezTo>
                    <a:pt x="0" y="58046"/>
                    <a:pt x="8323" y="37953"/>
                    <a:pt x="23138" y="23138"/>
                  </a:cubicBezTo>
                  <a:cubicBezTo>
                    <a:pt x="37953" y="8323"/>
                    <a:pt x="58046" y="0"/>
                    <a:pt x="78997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16382" cy="689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7485687"/>
            <a:ext cx="559997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"/>
              </a:rPr>
              <a:t>Small  facility for FOG treatment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644932" y="6823065"/>
            <a:ext cx="4998136" cy="2435235"/>
            <a:chOff x="0" y="0"/>
            <a:chExt cx="1316382" cy="6413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6382" cy="641379"/>
            </a:xfrm>
            <a:custGeom>
              <a:avLst/>
              <a:gdLst/>
              <a:ahLst/>
              <a:cxnLst/>
              <a:rect r="r" b="b" t="t" l="l"/>
              <a:pathLst>
                <a:path h="641379" w="1316382">
                  <a:moveTo>
                    <a:pt x="78997" y="0"/>
                  </a:moveTo>
                  <a:lnTo>
                    <a:pt x="1237385" y="0"/>
                  </a:lnTo>
                  <a:cubicBezTo>
                    <a:pt x="1258336" y="0"/>
                    <a:pt x="1278429" y="8323"/>
                    <a:pt x="1293244" y="23138"/>
                  </a:cubicBezTo>
                  <a:cubicBezTo>
                    <a:pt x="1308059" y="37953"/>
                    <a:pt x="1316382" y="58046"/>
                    <a:pt x="1316382" y="78997"/>
                  </a:cubicBezTo>
                  <a:lnTo>
                    <a:pt x="1316382" y="562382"/>
                  </a:lnTo>
                  <a:cubicBezTo>
                    <a:pt x="1316382" y="583333"/>
                    <a:pt x="1308059" y="603426"/>
                    <a:pt x="1293244" y="618241"/>
                  </a:cubicBezTo>
                  <a:cubicBezTo>
                    <a:pt x="1278429" y="633056"/>
                    <a:pt x="1258336" y="641379"/>
                    <a:pt x="1237385" y="641379"/>
                  </a:cubicBezTo>
                  <a:lnTo>
                    <a:pt x="78997" y="641379"/>
                  </a:lnTo>
                  <a:cubicBezTo>
                    <a:pt x="58046" y="641379"/>
                    <a:pt x="37953" y="633056"/>
                    <a:pt x="23138" y="618241"/>
                  </a:cubicBezTo>
                  <a:cubicBezTo>
                    <a:pt x="8323" y="603426"/>
                    <a:pt x="0" y="583333"/>
                    <a:pt x="0" y="562382"/>
                  </a:cubicBezTo>
                  <a:lnTo>
                    <a:pt x="0" y="78997"/>
                  </a:lnTo>
                  <a:cubicBezTo>
                    <a:pt x="0" y="58046"/>
                    <a:pt x="8323" y="37953"/>
                    <a:pt x="23138" y="23138"/>
                  </a:cubicBezTo>
                  <a:cubicBezTo>
                    <a:pt x="37953" y="8323"/>
                    <a:pt x="58046" y="0"/>
                    <a:pt x="78997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316382" cy="689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959106" y="7665946"/>
            <a:ext cx="43033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"/>
              </a:rPr>
              <a:t>Crunched for dollars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621553" y="6771861"/>
            <a:ext cx="4959214" cy="2435235"/>
            <a:chOff x="0" y="0"/>
            <a:chExt cx="1306131" cy="6413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06131" cy="641379"/>
            </a:xfrm>
            <a:custGeom>
              <a:avLst/>
              <a:gdLst/>
              <a:ahLst/>
              <a:cxnLst/>
              <a:rect r="r" b="b" t="t" l="l"/>
              <a:pathLst>
                <a:path h="641379" w="1306131">
                  <a:moveTo>
                    <a:pt x="79617" y="0"/>
                  </a:moveTo>
                  <a:lnTo>
                    <a:pt x="1226514" y="0"/>
                  </a:lnTo>
                  <a:cubicBezTo>
                    <a:pt x="1247629" y="0"/>
                    <a:pt x="1267880" y="8388"/>
                    <a:pt x="1282811" y="23319"/>
                  </a:cubicBezTo>
                  <a:cubicBezTo>
                    <a:pt x="1297742" y="38250"/>
                    <a:pt x="1306131" y="58501"/>
                    <a:pt x="1306131" y="79617"/>
                  </a:cubicBezTo>
                  <a:lnTo>
                    <a:pt x="1306131" y="561762"/>
                  </a:lnTo>
                  <a:cubicBezTo>
                    <a:pt x="1306131" y="582878"/>
                    <a:pt x="1297742" y="603128"/>
                    <a:pt x="1282811" y="618060"/>
                  </a:cubicBezTo>
                  <a:cubicBezTo>
                    <a:pt x="1267880" y="632991"/>
                    <a:pt x="1247629" y="641379"/>
                    <a:pt x="1226514" y="641379"/>
                  </a:cubicBezTo>
                  <a:lnTo>
                    <a:pt x="79617" y="641379"/>
                  </a:lnTo>
                  <a:cubicBezTo>
                    <a:pt x="58501" y="641379"/>
                    <a:pt x="38250" y="632991"/>
                    <a:pt x="23319" y="618060"/>
                  </a:cubicBezTo>
                  <a:cubicBezTo>
                    <a:pt x="8388" y="603128"/>
                    <a:pt x="0" y="582878"/>
                    <a:pt x="0" y="561762"/>
                  </a:cubicBezTo>
                  <a:lnTo>
                    <a:pt x="0" y="79617"/>
                  </a:lnTo>
                  <a:cubicBezTo>
                    <a:pt x="0" y="58501"/>
                    <a:pt x="8388" y="38250"/>
                    <a:pt x="23319" y="23319"/>
                  </a:cubicBezTo>
                  <a:cubicBezTo>
                    <a:pt x="38250" y="8388"/>
                    <a:pt x="58501" y="0"/>
                    <a:pt x="79617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06131" cy="689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497686" y="7322729"/>
            <a:ext cx="320694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"/>
              </a:rPr>
              <a:t>Lack of Time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1"/>
              </a:rPr>
              <a:t>and Manpower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20865" y="53866"/>
            <a:ext cx="3432473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000000"/>
                </a:solidFill>
                <a:latin typeface="Canva Sans 1 Bold"/>
              </a:rPr>
              <a:t>PAINS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8092" y="0"/>
            <a:ext cx="18981964" cy="10287000"/>
          </a:xfrm>
          <a:custGeom>
            <a:avLst/>
            <a:gdLst/>
            <a:ahLst/>
            <a:cxnLst/>
            <a:rect r="r" b="b" t="t" l="l"/>
            <a:pathLst>
              <a:path h="10287000" w="18981964">
                <a:moveTo>
                  <a:pt x="0" y="0"/>
                </a:moveTo>
                <a:lnTo>
                  <a:pt x="18981965" y="0"/>
                </a:lnTo>
                <a:lnTo>
                  <a:pt x="189819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595" r="0" b="-147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64039" y="1993537"/>
            <a:ext cx="2756905" cy="1809219"/>
          </a:xfrm>
          <a:custGeom>
            <a:avLst/>
            <a:gdLst/>
            <a:ahLst/>
            <a:cxnLst/>
            <a:rect r="r" b="b" t="t" l="l"/>
            <a:pathLst>
              <a:path h="1809219" w="2756905">
                <a:moveTo>
                  <a:pt x="0" y="0"/>
                </a:moveTo>
                <a:lnTo>
                  <a:pt x="2756905" y="0"/>
                </a:lnTo>
                <a:lnTo>
                  <a:pt x="2756905" y="1809219"/>
                </a:lnTo>
                <a:lnTo>
                  <a:pt x="0" y="1809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581039" y="2396112"/>
            <a:ext cx="1220950" cy="914789"/>
            <a:chOff x="0" y="0"/>
            <a:chExt cx="1084827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84827" cy="812800"/>
            </a:xfrm>
            <a:custGeom>
              <a:avLst/>
              <a:gdLst/>
              <a:ahLst/>
              <a:cxnLst/>
              <a:rect r="r" b="b" t="t" l="l"/>
              <a:pathLst>
                <a:path h="812800" w="1084827">
                  <a:moveTo>
                    <a:pt x="1084827" y="406400"/>
                  </a:moveTo>
                  <a:lnTo>
                    <a:pt x="678427" y="0"/>
                  </a:lnTo>
                  <a:lnTo>
                    <a:pt x="67842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8427" y="609600"/>
                  </a:lnTo>
                  <a:lnTo>
                    <a:pt x="678427" y="812800"/>
                  </a:lnTo>
                  <a:lnTo>
                    <a:pt x="1084827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17475"/>
              <a:ext cx="983227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11461" y="2396112"/>
            <a:ext cx="1220950" cy="914789"/>
            <a:chOff x="0" y="0"/>
            <a:chExt cx="108482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4827" cy="812800"/>
            </a:xfrm>
            <a:custGeom>
              <a:avLst/>
              <a:gdLst/>
              <a:ahLst/>
              <a:cxnLst/>
              <a:rect r="r" b="b" t="t" l="l"/>
              <a:pathLst>
                <a:path h="812800" w="1084827">
                  <a:moveTo>
                    <a:pt x="1084827" y="406400"/>
                  </a:moveTo>
                  <a:lnTo>
                    <a:pt x="678427" y="0"/>
                  </a:lnTo>
                  <a:lnTo>
                    <a:pt x="67842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8427" y="609600"/>
                  </a:lnTo>
                  <a:lnTo>
                    <a:pt x="678427" y="812800"/>
                  </a:lnTo>
                  <a:lnTo>
                    <a:pt x="1084827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17475"/>
              <a:ext cx="983227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88036" y="1673944"/>
            <a:ext cx="1961057" cy="2048101"/>
          </a:xfrm>
          <a:custGeom>
            <a:avLst/>
            <a:gdLst/>
            <a:ahLst/>
            <a:cxnLst/>
            <a:rect r="r" b="b" t="t" l="l"/>
            <a:pathLst>
              <a:path h="2048101" w="1961057">
                <a:moveTo>
                  <a:pt x="0" y="0"/>
                </a:moveTo>
                <a:lnTo>
                  <a:pt x="1961056" y="0"/>
                </a:lnTo>
                <a:lnTo>
                  <a:pt x="1961056" y="2048101"/>
                </a:lnTo>
                <a:lnTo>
                  <a:pt x="0" y="2048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7591" y="5167282"/>
            <a:ext cx="4246425" cy="694090"/>
          </a:xfrm>
          <a:custGeom>
            <a:avLst/>
            <a:gdLst/>
            <a:ahLst/>
            <a:cxnLst/>
            <a:rect r="r" b="b" t="t" l="l"/>
            <a:pathLst>
              <a:path h="694090" w="4246425">
                <a:moveTo>
                  <a:pt x="0" y="0"/>
                </a:moveTo>
                <a:lnTo>
                  <a:pt x="4246425" y="0"/>
                </a:lnTo>
                <a:lnTo>
                  <a:pt x="4246425" y="694090"/>
                </a:lnTo>
                <a:lnTo>
                  <a:pt x="0" y="694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46508" y="5167282"/>
            <a:ext cx="4491240" cy="734105"/>
          </a:xfrm>
          <a:custGeom>
            <a:avLst/>
            <a:gdLst/>
            <a:ahLst/>
            <a:cxnLst/>
            <a:rect r="r" b="b" t="t" l="l"/>
            <a:pathLst>
              <a:path h="734105" w="4491240">
                <a:moveTo>
                  <a:pt x="0" y="0"/>
                </a:moveTo>
                <a:lnTo>
                  <a:pt x="4491240" y="0"/>
                </a:lnTo>
                <a:lnTo>
                  <a:pt x="4491240" y="734106"/>
                </a:lnTo>
                <a:lnTo>
                  <a:pt x="0" y="7341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52748" y="5167282"/>
            <a:ext cx="4246425" cy="694090"/>
          </a:xfrm>
          <a:custGeom>
            <a:avLst/>
            <a:gdLst/>
            <a:ahLst/>
            <a:cxnLst/>
            <a:rect r="r" b="b" t="t" l="l"/>
            <a:pathLst>
              <a:path h="694090" w="4246425">
                <a:moveTo>
                  <a:pt x="0" y="0"/>
                </a:moveTo>
                <a:lnTo>
                  <a:pt x="4246425" y="0"/>
                </a:lnTo>
                <a:lnTo>
                  <a:pt x="4246425" y="694090"/>
                </a:lnTo>
                <a:lnTo>
                  <a:pt x="0" y="694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0059" y="6469471"/>
            <a:ext cx="5121489" cy="3557107"/>
          </a:xfrm>
          <a:custGeom>
            <a:avLst/>
            <a:gdLst/>
            <a:ahLst/>
            <a:cxnLst/>
            <a:rect r="r" b="b" t="t" l="l"/>
            <a:pathLst>
              <a:path h="3557107" w="5121489">
                <a:moveTo>
                  <a:pt x="0" y="0"/>
                </a:moveTo>
                <a:lnTo>
                  <a:pt x="5121489" y="0"/>
                </a:lnTo>
                <a:lnTo>
                  <a:pt x="5121489" y="3557107"/>
                </a:lnTo>
                <a:lnTo>
                  <a:pt x="0" y="3557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33076" y="6469471"/>
            <a:ext cx="5121489" cy="3557107"/>
          </a:xfrm>
          <a:custGeom>
            <a:avLst/>
            <a:gdLst/>
            <a:ahLst/>
            <a:cxnLst/>
            <a:rect r="r" b="b" t="t" l="l"/>
            <a:pathLst>
              <a:path h="3557107" w="5121489">
                <a:moveTo>
                  <a:pt x="0" y="0"/>
                </a:moveTo>
                <a:lnTo>
                  <a:pt x="5121489" y="0"/>
                </a:lnTo>
                <a:lnTo>
                  <a:pt x="5121489" y="3557107"/>
                </a:lnTo>
                <a:lnTo>
                  <a:pt x="0" y="3557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15216" y="6469471"/>
            <a:ext cx="5121489" cy="3557107"/>
          </a:xfrm>
          <a:custGeom>
            <a:avLst/>
            <a:gdLst/>
            <a:ahLst/>
            <a:cxnLst/>
            <a:rect r="r" b="b" t="t" l="l"/>
            <a:pathLst>
              <a:path h="3557107" w="5121489">
                <a:moveTo>
                  <a:pt x="0" y="0"/>
                </a:moveTo>
                <a:lnTo>
                  <a:pt x="5121489" y="0"/>
                </a:lnTo>
                <a:lnTo>
                  <a:pt x="5121489" y="3557107"/>
                </a:lnTo>
                <a:lnTo>
                  <a:pt x="0" y="3557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562867" y="1502123"/>
            <a:ext cx="2958425" cy="2662583"/>
          </a:xfrm>
          <a:custGeom>
            <a:avLst/>
            <a:gdLst/>
            <a:ahLst/>
            <a:cxnLst/>
            <a:rect r="r" b="b" t="t" l="l"/>
            <a:pathLst>
              <a:path h="2662583" w="2958425">
                <a:moveTo>
                  <a:pt x="0" y="0"/>
                </a:moveTo>
                <a:lnTo>
                  <a:pt x="2958426" y="0"/>
                </a:lnTo>
                <a:lnTo>
                  <a:pt x="2958426" y="2662583"/>
                </a:lnTo>
                <a:lnTo>
                  <a:pt x="0" y="2662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100000">
            <a:off x="4402656" y="3762098"/>
            <a:ext cx="3430095" cy="553103"/>
          </a:xfrm>
          <a:custGeom>
            <a:avLst/>
            <a:gdLst/>
            <a:ahLst/>
            <a:cxnLst/>
            <a:rect r="r" b="b" t="t" l="l"/>
            <a:pathLst>
              <a:path h="553103" w="3430095">
                <a:moveTo>
                  <a:pt x="0" y="0"/>
                </a:moveTo>
                <a:lnTo>
                  <a:pt x="3430095" y="0"/>
                </a:lnTo>
                <a:lnTo>
                  <a:pt x="3430095" y="553103"/>
                </a:lnTo>
                <a:lnTo>
                  <a:pt x="0" y="553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836085" y="5351735"/>
            <a:ext cx="2160824" cy="348433"/>
          </a:xfrm>
          <a:custGeom>
            <a:avLst/>
            <a:gdLst/>
            <a:ahLst/>
            <a:cxnLst/>
            <a:rect r="r" b="b" t="t" l="l"/>
            <a:pathLst>
              <a:path h="348433" w="2160824">
                <a:moveTo>
                  <a:pt x="0" y="0"/>
                </a:moveTo>
                <a:lnTo>
                  <a:pt x="2160824" y="0"/>
                </a:lnTo>
                <a:lnTo>
                  <a:pt x="2160824" y="348432"/>
                </a:lnTo>
                <a:lnTo>
                  <a:pt x="0" y="348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272140" y="5298908"/>
            <a:ext cx="2304996" cy="371681"/>
          </a:xfrm>
          <a:custGeom>
            <a:avLst/>
            <a:gdLst/>
            <a:ahLst/>
            <a:cxnLst/>
            <a:rect r="r" b="b" t="t" l="l"/>
            <a:pathLst>
              <a:path h="371681" w="2304996">
                <a:moveTo>
                  <a:pt x="0" y="0"/>
                </a:moveTo>
                <a:lnTo>
                  <a:pt x="2304995" y="0"/>
                </a:lnTo>
                <a:lnTo>
                  <a:pt x="2304995" y="371680"/>
                </a:lnTo>
                <a:lnTo>
                  <a:pt x="0" y="3716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511335" y="4518447"/>
            <a:ext cx="833288" cy="833288"/>
          </a:xfrm>
          <a:custGeom>
            <a:avLst/>
            <a:gdLst/>
            <a:ahLst/>
            <a:cxnLst/>
            <a:rect r="r" b="b" t="t" l="l"/>
            <a:pathLst>
              <a:path h="833288" w="833288">
                <a:moveTo>
                  <a:pt x="0" y="0"/>
                </a:moveTo>
                <a:lnTo>
                  <a:pt x="833288" y="0"/>
                </a:lnTo>
                <a:lnTo>
                  <a:pt x="833288" y="833288"/>
                </a:lnTo>
                <a:lnTo>
                  <a:pt x="0" y="8332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805458" y="1680054"/>
            <a:ext cx="2523572" cy="2268061"/>
          </a:xfrm>
          <a:custGeom>
            <a:avLst/>
            <a:gdLst/>
            <a:ahLst/>
            <a:cxnLst/>
            <a:rect r="r" b="b" t="t" l="l"/>
            <a:pathLst>
              <a:path h="2268061" w="2523572">
                <a:moveTo>
                  <a:pt x="0" y="0"/>
                </a:moveTo>
                <a:lnTo>
                  <a:pt x="2523572" y="0"/>
                </a:lnTo>
                <a:lnTo>
                  <a:pt x="2523572" y="2268061"/>
                </a:lnTo>
                <a:lnTo>
                  <a:pt x="0" y="226806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058010" y="5241758"/>
            <a:ext cx="4068236" cy="50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8">
                <a:solidFill>
                  <a:srgbClr val="FFFFFF"/>
                </a:solidFill>
                <a:latin typeface="Canva Sans 1 Bold"/>
              </a:rPr>
              <a:t>Secondary Treatment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7308" y="5241758"/>
            <a:ext cx="3546992" cy="50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8">
                <a:solidFill>
                  <a:srgbClr val="FFFFFF"/>
                </a:solidFill>
                <a:latin typeface="Canva Sans 1 Bold"/>
              </a:rPr>
              <a:t>Primary Treatment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81939" y="-19691"/>
            <a:ext cx="12594022" cy="152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1"/>
              </a:lnSpc>
              <a:spcBef>
                <a:spcPct val="0"/>
              </a:spcBef>
            </a:pPr>
            <a:r>
              <a:rPr lang="en-US" sz="5351">
                <a:solidFill>
                  <a:srgbClr val="FFFFFF"/>
                </a:solidFill>
                <a:latin typeface="Canva Sans 1 Bold"/>
              </a:rPr>
              <a:t>Industrial Wastewater Pre-Treatment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44768" y="5241758"/>
            <a:ext cx="3551482" cy="50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8">
                <a:solidFill>
                  <a:srgbClr val="FFFFFF"/>
                </a:solidFill>
                <a:latin typeface="Canva Sans 1 Bold"/>
              </a:rPr>
              <a:t>Tertiary Treatment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4888" y="6562251"/>
            <a:ext cx="4449128" cy="84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462">
                <a:solidFill>
                  <a:srgbClr val="FFFFFF"/>
                </a:solidFill>
                <a:latin typeface="Canva Sans 1"/>
              </a:rPr>
              <a:t>Employs screens and sedimentation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6240" y="7994986"/>
            <a:ext cx="4449128" cy="4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662">
                <a:solidFill>
                  <a:srgbClr val="FFFFFF"/>
                </a:solidFill>
                <a:latin typeface="Canva Sans 1"/>
              </a:rPr>
              <a:t>Reduces solid content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4888" y="9139239"/>
            <a:ext cx="4449128" cy="84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462">
                <a:solidFill>
                  <a:srgbClr val="FFFFFF"/>
                </a:solidFill>
                <a:latin typeface="Canva Sans 1"/>
              </a:rPr>
              <a:t>Prepares for further treatment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46508" y="6549820"/>
            <a:ext cx="4449128" cy="8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2">
                <a:solidFill>
                  <a:srgbClr val="FFFFFF"/>
                </a:solidFill>
                <a:latin typeface="Canva Sans 1"/>
              </a:rPr>
              <a:t>Employs biological treatment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96909" y="7765614"/>
            <a:ext cx="4449128" cy="8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2">
                <a:solidFill>
                  <a:srgbClr val="FFFFFF"/>
                </a:solidFill>
                <a:latin typeface="Canva Sans 1"/>
              </a:rPr>
              <a:t>Targets removal of remaining contaminants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88621" y="9139239"/>
            <a:ext cx="4449128" cy="84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462">
                <a:solidFill>
                  <a:srgbClr val="FFFFFF"/>
                </a:solidFill>
                <a:latin typeface="Canva Sans 1"/>
              </a:rPr>
              <a:t>Often requires additional treatment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08695" y="6521306"/>
            <a:ext cx="4449128" cy="90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>
                <a:solidFill>
                  <a:srgbClr val="FFFFFF"/>
                </a:solidFill>
                <a:latin typeface="Canva Sans 1"/>
              </a:rPr>
              <a:t>Employs advanced filtration methods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51397" y="7756089"/>
            <a:ext cx="4449128" cy="90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>
                <a:solidFill>
                  <a:srgbClr val="FFFFFF"/>
                </a:solidFill>
                <a:latin typeface="Canva Sans 1"/>
              </a:rPr>
              <a:t>Eliminates residual contaminants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78851" y="9076397"/>
            <a:ext cx="4449128" cy="90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>
                <a:solidFill>
                  <a:srgbClr val="FFFFFF"/>
                </a:solidFill>
                <a:latin typeface="Canva Sans 1"/>
              </a:rPr>
              <a:t>Ensures regulation compliance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8000" y="3925787"/>
            <a:ext cx="3681422" cy="43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2562">
                <a:solidFill>
                  <a:srgbClr val="FFFFFF"/>
                </a:solidFill>
                <a:latin typeface="Canva Sans 1 Bold"/>
              </a:rPr>
              <a:t>Industrial Wastewater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534273" y="3951800"/>
            <a:ext cx="3926991" cy="90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1 Bold"/>
              </a:rPr>
              <a:t>Regulatory Compliant Wastewater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625" y="0"/>
            <a:ext cx="18879911" cy="10287000"/>
          </a:xfrm>
          <a:custGeom>
            <a:avLst/>
            <a:gdLst/>
            <a:ahLst/>
            <a:cxnLst/>
            <a:rect r="r" b="b" t="t" l="l"/>
            <a:pathLst>
              <a:path h="10287000" w="18879911">
                <a:moveTo>
                  <a:pt x="0" y="0"/>
                </a:moveTo>
                <a:lnTo>
                  <a:pt x="18879911" y="0"/>
                </a:lnTo>
                <a:lnTo>
                  <a:pt x="188799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199" r="0" b="-144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07772" y="3967737"/>
            <a:ext cx="1038537" cy="778118"/>
            <a:chOff x="0" y="0"/>
            <a:chExt cx="108482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27" cy="812800"/>
            </a:xfrm>
            <a:custGeom>
              <a:avLst/>
              <a:gdLst/>
              <a:ahLst/>
              <a:cxnLst/>
              <a:rect r="r" b="b" t="t" l="l"/>
              <a:pathLst>
                <a:path h="812800" w="1084827">
                  <a:moveTo>
                    <a:pt x="1084827" y="406400"/>
                  </a:moveTo>
                  <a:lnTo>
                    <a:pt x="678427" y="0"/>
                  </a:lnTo>
                  <a:lnTo>
                    <a:pt x="67842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8427" y="609600"/>
                  </a:lnTo>
                  <a:lnTo>
                    <a:pt x="678427" y="812800"/>
                  </a:lnTo>
                  <a:lnTo>
                    <a:pt x="1084827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17475"/>
              <a:ext cx="983227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63168" y="3967737"/>
            <a:ext cx="1038537" cy="778118"/>
            <a:chOff x="0" y="0"/>
            <a:chExt cx="108482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4827" cy="812800"/>
            </a:xfrm>
            <a:custGeom>
              <a:avLst/>
              <a:gdLst/>
              <a:ahLst/>
              <a:cxnLst/>
              <a:rect r="r" b="b" t="t" l="l"/>
              <a:pathLst>
                <a:path h="812800" w="1084827">
                  <a:moveTo>
                    <a:pt x="1084827" y="406400"/>
                  </a:moveTo>
                  <a:lnTo>
                    <a:pt x="678427" y="0"/>
                  </a:lnTo>
                  <a:lnTo>
                    <a:pt x="67842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78427" y="609600"/>
                  </a:lnTo>
                  <a:lnTo>
                    <a:pt x="678427" y="812800"/>
                  </a:lnTo>
                  <a:lnTo>
                    <a:pt x="1084827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17475"/>
              <a:ext cx="983227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0856" y="7040310"/>
            <a:ext cx="3895334" cy="636703"/>
          </a:xfrm>
          <a:custGeom>
            <a:avLst/>
            <a:gdLst/>
            <a:ahLst/>
            <a:cxnLst/>
            <a:rect r="r" b="b" t="t" l="l"/>
            <a:pathLst>
              <a:path h="636703" w="3895334">
                <a:moveTo>
                  <a:pt x="0" y="0"/>
                </a:moveTo>
                <a:lnTo>
                  <a:pt x="3895334" y="0"/>
                </a:lnTo>
                <a:lnTo>
                  <a:pt x="3895334" y="636703"/>
                </a:lnTo>
                <a:lnTo>
                  <a:pt x="0" y="63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90620" y="7040310"/>
            <a:ext cx="4057237" cy="663166"/>
          </a:xfrm>
          <a:custGeom>
            <a:avLst/>
            <a:gdLst/>
            <a:ahLst/>
            <a:cxnLst/>
            <a:rect r="r" b="b" t="t" l="l"/>
            <a:pathLst>
              <a:path h="663166" w="4057237">
                <a:moveTo>
                  <a:pt x="0" y="0"/>
                </a:moveTo>
                <a:lnTo>
                  <a:pt x="4057236" y="0"/>
                </a:lnTo>
                <a:lnTo>
                  <a:pt x="4057236" y="663166"/>
                </a:lnTo>
                <a:lnTo>
                  <a:pt x="0" y="663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96147" y="7088378"/>
            <a:ext cx="3763153" cy="615098"/>
          </a:xfrm>
          <a:custGeom>
            <a:avLst/>
            <a:gdLst/>
            <a:ahLst/>
            <a:cxnLst/>
            <a:rect r="r" b="b" t="t" l="l"/>
            <a:pathLst>
              <a:path h="615098" w="3763153">
                <a:moveTo>
                  <a:pt x="0" y="0"/>
                </a:moveTo>
                <a:lnTo>
                  <a:pt x="3763153" y="0"/>
                </a:lnTo>
                <a:lnTo>
                  <a:pt x="3763153" y="615098"/>
                </a:lnTo>
                <a:lnTo>
                  <a:pt x="0" y="615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3507" y="3216300"/>
            <a:ext cx="4591533" cy="3059109"/>
          </a:xfrm>
          <a:custGeom>
            <a:avLst/>
            <a:gdLst/>
            <a:ahLst/>
            <a:cxnLst/>
            <a:rect r="r" b="b" t="t" l="l"/>
            <a:pathLst>
              <a:path h="3059109" w="4591533">
                <a:moveTo>
                  <a:pt x="0" y="0"/>
                </a:moveTo>
                <a:lnTo>
                  <a:pt x="4591533" y="0"/>
                </a:lnTo>
                <a:lnTo>
                  <a:pt x="4591533" y="3059109"/>
                </a:lnTo>
                <a:lnTo>
                  <a:pt x="0" y="3059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00192" y="2967350"/>
            <a:ext cx="2373328" cy="1706732"/>
          </a:xfrm>
          <a:custGeom>
            <a:avLst/>
            <a:gdLst/>
            <a:ahLst/>
            <a:cxnLst/>
            <a:rect r="r" b="b" t="t" l="l"/>
            <a:pathLst>
              <a:path h="1706732" w="2373328">
                <a:moveTo>
                  <a:pt x="0" y="0"/>
                </a:moveTo>
                <a:lnTo>
                  <a:pt x="2373329" y="0"/>
                </a:lnTo>
                <a:lnTo>
                  <a:pt x="2373329" y="1706732"/>
                </a:lnTo>
                <a:lnTo>
                  <a:pt x="0" y="1706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292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77488" y="4902288"/>
            <a:ext cx="2418738" cy="1660865"/>
          </a:xfrm>
          <a:custGeom>
            <a:avLst/>
            <a:gdLst/>
            <a:ahLst/>
            <a:cxnLst/>
            <a:rect r="r" b="b" t="t" l="l"/>
            <a:pathLst>
              <a:path h="1660865" w="2418738">
                <a:moveTo>
                  <a:pt x="0" y="0"/>
                </a:moveTo>
                <a:lnTo>
                  <a:pt x="2418737" y="0"/>
                </a:lnTo>
                <a:lnTo>
                  <a:pt x="2418737" y="1660865"/>
                </a:lnTo>
                <a:lnTo>
                  <a:pt x="0" y="1660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452" t="0" r="-2085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24825" y="2967350"/>
            <a:ext cx="2309668" cy="3634793"/>
          </a:xfrm>
          <a:custGeom>
            <a:avLst/>
            <a:gdLst/>
            <a:ahLst/>
            <a:cxnLst/>
            <a:rect r="r" b="b" t="t" l="l"/>
            <a:pathLst>
              <a:path h="3634793" w="2309668">
                <a:moveTo>
                  <a:pt x="0" y="0"/>
                </a:moveTo>
                <a:lnTo>
                  <a:pt x="2309668" y="0"/>
                </a:lnTo>
                <a:lnTo>
                  <a:pt x="2309668" y="3634793"/>
                </a:lnTo>
                <a:lnTo>
                  <a:pt x="0" y="3634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1379" t="-6089" r="-9543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84117" y="3216300"/>
            <a:ext cx="5195055" cy="3084564"/>
          </a:xfrm>
          <a:custGeom>
            <a:avLst/>
            <a:gdLst/>
            <a:ahLst/>
            <a:cxnLst/>
            <a:rect r="r" b="b" t="t" l="l"/>
            <a:pathLst>
              <a:path h="3084564" w="5195055">
                <a:moveTo>
                  <a:pt x="0" y="0"/>
                </a:moveTo>
                <a:lnTo>
                  <a:pt x="5195055" y="0"/>
                </a:lnTo>
                <a:lnTo>
                  <a:pt x="5195055" y="3084564"/>
                </a:lnTo>
                <a:lnTo>
                  <a:pt x="0" y="3084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259300" y="6931942"/>
            <a:ext cx="879902" cy="879902"/>
          </a:xfrm>
          <a:custGeom>
            <a:avLst/>
            <a:gdLst/>
            <a:ahLst/>
            <a:cxnLst/>
            <a:rect r="r" b="b" t="t" l="l"/>
            <a:pathLst>
              <a:path h="879902" w="879902">
                <a:moveTo>
                  <a:pt x="0" y="0"/>
                </a:moveTo>
                <a:lnTo>
                  <a:pt x="879902" y="0"/>
                </a:lnTo>
                <a:lnTo>
                  <a:pt x="879902" y="879902"/>
                </a:lnTo>
                <a:lnTo>
                  <a:pt x="0" y="8799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367983" y="2252704"/>
            <a:ext cx="4256484" cy="53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FFFFFF"/>
                </a:solidFill>
                <a:latin typeface="Canva Sans 1 Bold"/>
              </a:rPr>
              <a:t>Adsorbents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97830" y="7099569"/>
            <a:ext cx="3842817" cy="48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FFFFFF"/>
                </a:solidFill>
                <a:latin typeface="Canva Sans 1 Bold"/>
              </a:rPr>
              <a:t>Secondary Treatment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3277" y="7099569"/>
            <a:ext cx="3350493" cy="48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FFFFFF"/>
                </a:solidFill>
                <a:latin typeface="Canva Sans 1 Bold"/>
              </a:rPr>
              <a:t>Primary Treatment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68854" y="412891"/>
            <a:ext cx="9135749" cy="122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1"/>
              </a:lnSpc>
              <a:spcBef>
                <a:spcPct val="0"/>
              </a:spcBef>
            </a:pPr>
            <a:r>
              <a:rPr lang="en-US" sz="5251">
                <a:solidFill>
                  <a:srgbClr val="FFFFFF"/>
                </a:solidFill>
                <a:latin typeface="Canva Sans 1 Bold"/>
              </a:rPr>
              <a:t>Treating FOG in Wastewater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73449" y="7099569"/>
            <a:ext cx="3354735" cy="48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FFFFFF"/>
                </a:solidFill>
                <a:latin typeface="Canva Sans 1 Bold"/>
              </a:rPr>
              <a:t>Tertiary Treatment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9503" y="2252704"/>
            <a:ext cx="2546003" cy="53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FFFFFF"/>
                </a:solidFill>
                <a:latin typeface="Canva Sans 1 Bold"/>
              </a:rPr>
              <a:t>Grease Traps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85755" y="2252704"/>
            <a:ext cx="5548908" cy="53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FFFFFF"/>
                </a:solidFill>
                <a:latin typeface="Canva Sans 1 Bold"/>
              </a:rPr>
              <a:t>Up-flow Anaerobic Reactor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08163" y="8808376"/>
            <a:ext cx="122716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BB03B"/>
                </a:solidFill>
                <a:latin typeface="Canva Sans 1 Bold"/>
              </a:rPr>
              <a:t>Removing the FOG layer is costly and extremely laborius!!!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580" y="3257214"/>
            <a:ext cx="5332696" cy="718623"/>
            <a:chOff x="0" y="0"/>
            <a:chExt cx="7110261" cy="95816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110261" cy="958164"/>
              <a:chOff x="0" y="0"/>
              <a:chExt cx="1722471" cy="23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22471" cy="232117"/>
              </a:xfrm>
              <a:custGeom>
                <a:avLst/>
                <a:gdLst/>
                <a:ahLst/>
                <a:cxnLst/>
                <a:rect r="r" b="b" t="t" l="l"/>
                <a:pathLst>
                  <a:path h="232117" w="1722471">
                    <a:moveTo>
                      <a:pt x="86253" y="0"/>
                    </a:moveTo>
                    <a:lnTo>
                      <a:pt x="1636219" y="0"/>
                    </a:lnTo>
                    <a:cubicBezTo>
                      <a:pt x="1683855" y="0"/>
                      <a:pt x="1722471" y="38617"/>
                      <a:pt x="1722471" y="86253"/>
                    </a:cubicBezTo>
                    <a:lnTo>
                      <a:pt x="1722471" y="145864"/>
                    </a:lnTo>
                    <a:cubicBezTo>
                      <a:pt x="1722471" y="193500"/>
                      <a:pt x="1683855" y="232117"/>
                      <a:pt x="1636219" y="232117"/>
                    </a:cubicBezTo>
                    <a:lnTo>
                      <a:pt x="86253" y="232117"/>
                    </a:lnTo>
                    <a:cubicBezTo>
                      <a:pt x="63377" y="232117"/>
                      <a:pt x="41438" y="223029"/>
                      <a:pt x="25263" y="206854"/>
                    </a:cubicBezTo>
                    <a:cubicBezTo>
                      <a:pt x="9087" y="190678"/>
                      <a:pt x="0" y="168740"/>
                      <a:pt x="0" y="145864"/>
                    </a:cubicBezTo>
                    <a:lnTo>
                      <a:pt x="0" y="86253"/>
                    </a:lnTo>
                    <a:cubicBezTo>
                      <a:pt x="0" y="38617"/>
                      <a:pt x="38617" y="0"/>
                      <a:pt x="86253" y="0"/>
                    </a:cubicBezTo>
                    <a:close/>
                  </a:path>
                </a:pathLst>
              </a:custGeom>
              <a:solidFill>
                <a:srgbClr val="2C75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722471" cy="2702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50884" y="187351"/>
              <a:ext cx="6533482" cy="601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9"/>
                </a:lnSpc>
              </a:pPr>
              <a:r>
                <a:rPr lang="en-US" sz="3145">
                  <a:solidFill>
                    <a:srgbClr val="FFFFFF"/>
                  </a:solidFill>
                  <a:latin typeface="DM Sans Bold"/>
                </a:rPr>
                <a:t>Oil Absorbance Capacity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6580" y="6070325"/>
            <a:ext cx="2489974" cy="718623"/>
            <a:chOff x="0" y="0"/>
            <a:chExt cx="804267" cy="2321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04267" cy="232117"/>
            </a:xfrm>
            <a:custGeom>
              <a:avLst/>
              <a:gdLst/>
              <a:ahLst/>
              <a:cxnLst/>
              <a:rect r="r" b="b" t="t" l="l"/>
              <a:pathLst>
                <a:path h="232117" w="804267">
                  <a:moveTo>
                    <a:pt x="116058" y="0"/>
                  </a:moveTo>
                  <a:lnTo>
                    <a:pt x="688208" y="0"/>
                  </a:lnTo>
                  <a:cubicBezTo>
                    <a:pt x="718989" y="0"/>
                    <a:pt x="748509" y="12228"/>
                    <a:pt x="770274" y="33993"/>
                  </a:cubicBezTo>
                  <a:cubicBezTo>
                    <a:pt x="792039" y="55758"/>
                    <a:pt x="804267" y="85278"/>
                    <a:pt x="804267" y="116058"/>
                  </a:cubicBezTo>
                  <a:lnTo>
                    <a:pt x="804267" y="116058"/>
                  </a:lnTo>
                  <a:cubicBezTo>
                    <a:pt x="804267" y="180156"/>
                    <a:pt x="752306" y="232117"/>
                    <a:pt x="688208" y="232117"/>
                  </a:cubicBezTo>
                  <a:lnTo>
                    <a:pt x="116058" y="232117"/>
                  </a:lnTo>
                  <a:cubicBezTo>
                    <a:pt x="85278" y="232117"/>
                    <a:pt x="55758" y="219889"/>
                    <a:pt x="33993" y="198124"/>
                  </a:cubicBezTo>
                  <a:cubicBezTo>
                    <a:pt x="12228" y="176359"/>
                    <a:pt x="0" y="146839"/>
                    <a:pt x="0" y="116058"/>
                  </a:cubicBezTo>
                  <a:lnTo>
                    <a:pt x="0" y="116058"/>
                  </a:lnTo>
                  <a:cubicBezTo>
                    <a:pt x="0" y="85278"/>
                    <a:pt x="12228" y="55758"/>
                    <a:pt x="33993" y="33993"/>
                  </a:cubicBezTo>
                  <a:cubicBezTo>
                    <a:pt x="55758" y="12228"/>
                    <a:pt x="85278" y="0"/>
                    <a:pt x="116058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04267" cy="279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484664" y="3274016"/>
            <a:ext cx="3408609" cy="717274"/>
            <a:chOff x="0" y="0"/>
            <a:chExt cx="1103059" cy="2321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3059" cy="232117"/>
            </a:xfrm>
            <a:custGeom>
              <a:avLst/>
              <a:gdLst/>
              <a:ahLst/>
              <a:cxnLst/>
              <a:rect r="r" b="b" t="t" l="l"/>
              <a:pathLst>
                <a:path h="232117" w="1103059">
                  <a:moveTo>
                    <a:pt x="115836" y="0"/>
                  </a:moveTo>
                  <a:lnTo>
                    <a:pt x="987223" y="0"/>
                  </a:lnTo>
                  <a:cubicBezTo>
                    <a:pt x="1017945" y="0"/>
                    <a:pt x="1047408" y="12204"/>
                    <a:pt x="1069131" y="33927"/>
                  </a:cubicBezTo>
                  <a:cubicBezTo>
                    <a:pt x="1090855" y="55651"/>
                    <a:pt x="1103059" y="85114"/>
                    <a:pt x="1103059" y="115836"/>
                  </a:cubicBezTo>
                  <a:lnTo>
                    <a:pt x="1103059" y="116281"/>
                  </a:lnTo>
                  <a:cubicBezTo>
                    <a:pt x="1103059" y="180255"/>
                    <a:pt x="1051197" y="232117"/>
                    <a:pt x="987223" y="232117"/>
                  </a:cubicBezTo>
                  <a:lnTo>
                    <a:pt x="115836" y="232117"/>
                  </a:lnTo>
                  <a:cubicBezTo>
                    <a:pt x="85114" y="232117"/>
                    <a:pt x="55651" y="219913"/>
                    <a:pt x="33927" y="198189"/>
                  </a:cubicBezTo>
                  <a:cubicBezTo>
                    <a:pt x="12204" y="176466"/>
                    <a:pt x="0" y="147003"/>
                    <a:pt x="0" y="116281"/>
                  </a:cubicBezTo>
                  <a:lnTo>
                    <a:pt x="0" y="115836"/>
                  </a:lnTo>
                  <a:cubicBezTo>
                    <a:pt x="0" y="51861"/>
                    <a:pt x="51861" y="0"/>
                    <a:pt x="115836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03059" cy="270217"/>
            </a:xfrm>
            <a:prstGeom prst="rect">
              <a:avLst/>
            </a:prstGeom>
          </p:spPr>
          <p:txBody>
            <a:bodyPr anchor="ctr" rtlCol="false" tIns="52971" lIns="52971" bIns="52971" rIns="52971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596298" y="6826946"/>
            <a:ext cx="3637103" cy="1920175"/>
            <a:chOff x="0" y="0"/>
            <a:chExt cx="1302599" cy="6876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02599" cy="687695"/>
            </a:xfrm>
            <a:custGeom>
              <a:avLst/>
              <a:gdLst/>
              <a:ahLst/>
              <a:cxnLst/>
              <a:rect r="r" b="b" t="t" l="l"/>
              <a:pathLst>
                <a:path h="687695" w="1302599">
                  <a:moveTo>
                    <a:pt x="104301" y="0"/>
                  </a:moveTo>
                  <a:lnTo>
                    <a:pt x="1198298" y="0"/>
                  </a:lnTo>
                  <a:cubicBezTo>
                    <a:pt x="1255902" y="0"/>
                    <a:pt x="1302599" y="46697"/>
                    <a:pt x="1302599" y="104301"/>
                  </a:cubicBezTo>
                  <a:lnTo>
                    <a:pt x="1302599" y="583394"/>
                  </a:lnTo>
                  <a:cubicBezTo>
                    <a:pt x="1302599" y="611056"/>
                    <a:pt x="1291610" y="637586"/>
                    <a:pt x="1272050" y="657146"/>
                  </a:cubicBezTo>
                  <a:cubicBezTo>
                    <a:pt x="1252490" y="676706"/>
                    <a:pt x="1225960" y="687695"/>
                    <a:pt x="1198298" y="687695"/>
                  </a:cubicBezTo>
                  <a:lnTo>
                    <a:pt x="104301" y="687695"/>
                  </a:lnTo>
                  <a:cubicBezTo>
                    <a:pt x="46697" y="687695"/>
                    <a:pt x="0" y="640998"/>
                    <a:pt x="0" y="583394"/>
                  </a:cubicBezTo>
                  <a:lnTo>
                    <a:pt x="0" y="104301"/>
                  </a:lnTo>
                  <a:cubicBezTo>
                    <a:pt x="0" y="76639"/>
                    <a:pt x="10989" y="50109"/>
                    <a:pt x="30549" y="30549"/>
                  </a:cubicBezTo>
                  <a:cubicBezTo>
                    <a:pt x="50109" y="10989"/>
                    <a:pt x="76639" y="0"/>
                    <a:pt x="104301" y="0"/>
                  </a:cubicBezTo>
                  <a:close/>
                </a:path>
              </a:pathLst>
            </a:custGeom>
            <a:solidFill>
              <a:srgbClr val="2C75B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302599" cy="716270"/>
            </a:xfrm>
            <a:prstGeom prst="rect">
              <a:avLst/>
            </a:prstGeom>
          </p:spPr>
          <p:txBody>
            <a:bodyPr anchor="ctr" rtlCol="false" tIns="54173" lIns="54173" bIns="54173" rIns="54173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776813" y="5794810"/>
            <a:ext cx="1057740" cy="921195"/>
          </a:xfrm>
          <a:custGeom>
            <a:avLst/>
            <a:gdLst/>
            <a:ahLst/>
            <a:cxnLst/>
            <a:rect r="r" b="b" t="t" l="l"/>
            <a:pathLst>
              <a:path h="921195" w="1057740">
                <a:moveTo>
                  <a:pt x="0" y="0"/>
                </a:moveTo>
                <a:lnTo>
                  <a:pt x="1057740" y="0"/>
                </a:lnTo>
                <a:lnTo>
                  <a:pt x="1057740" y="921195"/>
                </a:lnTo>
                <a:lnTo>
                  <a:pt x="0" y="921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076698">
            <a:off x="710680" y="7868673"/>
            <a:ext cx="516383" cy="1543536"/>
          </a:xfrm>
          <a:custGeom>
            <a:avLst/>
            <a:gdLst/>
            <a:ahLst/>
            <a:cxnLst/>
            <a:rect r="r" b="b" t="t" l="l"/>
            <a:pathLst>
              <a:path h="1543536" w="516383">
                <a:moveTo>
                  <a:pt x="0" y="0"/>
                </a:moveTo>
                <a:lnTo>
                  <a:pt x="516383" y="0"/>
                </a:lnTo>
                <a:lnTo>
                  <a:pt x="516383" y="1543536"/>
                </a:lnTo>
                <a:lnTo>
                  <a:pt x="0" y="1543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11676" y="4741658"/>
            <a:ext cx="7327848" cy="4836379"/>
          </a:xfrm>
          <a:custGeom>
            <a:avLst/>
            <a:gdLst/>
            <a:ahLst/>
            <a:cxnLst/>
            <a:rect r="r" b="b" t="t" l="l"/>
            <a:pathLst>
              <a:path h="4836379" w="7327848">
                <a:moveTo>
                  <a:pt x="0" y="0"/>
                </a:moveTo>
                <a:lnTo>
                  <a:pt x="7327848" y="0"/>
                </a:lnTo>
                <a:lnTo>
                  <a:pt x="7327848" y="4836379"/>
                </a:lnTo>
                <a:lnTo>
                  <a:pt x="0" y="4836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11676" y="3555050"/>
            <a:ext cx="7327848" cy="1199102"/>
          </a:xfrm>
          <a:custGeom>
            <a:avLst/>
            <a:gdLst/>
            <a:ahLst/>
            <a:cxnLst/>
            <a:rect r="r" b="b" t="t" l="l"/>
            <a:pathLst>
              <a:path h="1199102" w="7327848">
                <a:moveTo>
                  <a:pt x="0" y="0"/>
                </a:moveTo>
                <a:lnTo>
                  <a:pt x="7327848" y="0"/>
                </a:lnTo>
                <a:lnTo>
                  <a:pt x="7327848" y="1199103"/>
                </a:lnTo>
                <a:lnTo>
                  <a:pt x="0" y="1199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5305683" y="8888779"/>
            <a:ext cx="4575236" cy="3493816"/>
          </a:xfrm>
          <a:custGeom>
            <a:avLst/>
            <a:gdLst/>
            <a:ahLst/>
            <a:cxnLst/>
            <a:rect r="r" b="b" t="t" l="l"/>
            <a:pathLst>
              <a:path h="3493816" w="4575236">
                <a:moveTo>
                  <a:pt x="0" y="0"/>
                </a:moveTo>
                <a:lnTo>
                  <a:pt x="4575236" y="0"/>
                </a:lnTo>
                <a:lnTo>
                  <a:pt x="4575236" y="3493816"/>
                </a:lnTo>
                <a:lnTo>
                  <a:pt x="0" y="3493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0" y="-2564"/>
            <a:ext cx="18288000" cy="1654232"/>
            <a:chOff x="0" y="0"/>
            <a:chExt cx="4816593" cy="4356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6592" cy="435683"/>
            </a:xfrm>
            <a:custGeom>
              <a:avLst/>
              <a:gdLst/>
              <a:ahLst/>
              <a:cxnLst/>
              <a:rect r="r" b="b" t="t" l="l"/>
              <a:pathLst>
                <a:path h="4356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5683"/>
                  </a:lnTo>
                  <a:lnTo>
                    <a:pt x="0" y="435683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4816593" cy="52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762425" y="3386546"/>
            <a:ext cx="3830876" cy="44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3"/>
              </a:lnSpc>
            </a:pPr>
            <a:r>
              <a:rPr lang="en-US" sz="3139">
                <a:solidFill>
                  <a:srgbClr val="FFFFFF"/>
                </a:solidFill>
                <a:latin typeface="DM Sans Bold"/>
              </a:rPr>
              <a:t>Cost-effective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96298" y="4134415"/>
            <a:ext cx="4704094" cy="79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7"/>
              </a:lnSpc>
            </a:pPr>
            <a:r>
              <a:rPr lang="en-US" sz="2906">
                <a:solidFill>
                  <a:srgbClr val="000000"/>
                </a:solidFill>
                <a:latin typeface="DM Sans"/>
              </a:rPr>
              <a:t>Generates</a:t>
            </a:r>
            <a:r>
              <a:rPr lang="en-US" sz="2906">
                <a:solidFill>
                  <a:srgbClr val="000000"/>
                </a:solidFill>
                <a:latin typeface="DM Sans Bold"/>
              </a:rPr>
              <a:t> less inventory</a:t>
            </a:r>
            <a:r>
              <a:rPr lang="en-US" sz="2906">
                <a:solidFill>
                  <a:srgbClr val="000000"/>
                </a:solidFill>
                <a:latin typeface="DM Sans"/>
              </a:rPr>
              <a:t> via reusability &amp; efficiency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96298" y="7112223"/>
            <a:ext cx="3637103" cy="138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2630">
                <a:solidFill>
                  <a:srgbClr val="FFFFFF"/>
                </a:solidFill>
                <a:latin typeface="Canva Sans 1"/>
              </a:rPr>
              <a:t>Operates effectively </a:t>
            </a:r>
            <a:r>
              <a:rPr lang="en-US" sz="2630">
                <a:solidFill>
                  <a:srgbClr val="FFFFFF"/>
                </a:solidFill>
                <a:latin typeface="Canva Sans 1 Bold"/>
              </a:rPr>
              <a:t>even in harsh conditions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702169" y="5133396"/>
            <a:ext cx="2866694" cy="394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600534" y="6221867"/>
            <a:ext cx="3565946" cy="44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9"/>
              </a:lnSpc>
            </a:pPr>
            <a:r>
              <a:rPr lang="en-US" sz="3145">
                <a:solidFill>
                  <a:srgbClr val="FFFFFF"/>
                </a:solidFill>
                <a:latin typeface="DM Sans Bold"/>
              </a:rPr>
              <a:t>Reusable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2208" y="6970116"/>
            <a:ext cx="4766202" cy="80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sz="2912">
                <a:solidFill>
                  <a:srgbClr val="000000"/>
                </a:solidFill>
                <a:latin typeface="DM Sans"/>
              </a:rPr>
              <a:t>Retains selectivity across </a:t>
            </a:r>
            <a:r>
              <a:rPr lang="en-US" sz="2912">
                <a:solidFill>
                  <a:srgbClr val="000000"/>
                </a:solidFill>
                <a:latin typeface="DM Sans Bold"/>
              </a:rPr>
              <a:t>multiple uses</a:t>
            </a:r>
            <a:r>
              <a:rPr lang="en-US" sz="2912">
                <a:solidFill>
                  <a:srgbClr val="000000"/>
                </a:solidFill>
                <a:latin typeface="DM Sans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9394" y="4222235"/>
            <a:ext cx="5267068" cy="80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sz="2912">
                <a:solidFill>
                  <a:srgbClr val="000000"/>
                </a:solidFill>
                <a:latin typeface="DM Sans"/>
              </a:rPr>
              <a:t>Achieves a </a:t>
            </a:r>
            <a:r>
              <a:rPr lang="en-US" sz="2912">
                <a:solidFill>
                  <a:srgbClr val="000000"/>
                </a:solidFill>
                <a:latin typeface="DM Sans Bold"/>
              </a:rPr>
              <a:t>90-99% absorption rate</a:t>
            </a:r>
            <a:r>
              <a:rPr lang="en-US" sz="2912">
                <a:solidFill>
                  <a:srgbClr val="000000"/>
                </a:solidFill>
                <a:latin typeface="DM Sans"/>
              </a:rPr>
              <a:t> for trace oil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3603" y="2156801"/>
            <a:ext cx="16835697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1 Bold"/>
              </a:rPr>
              <a:t>Our OHM Media™ excels in attracting oil and repelling water, offering a versatile solution for separating oil from water.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6580" y="144280"/>
            <a:ext cx="18298039" cy="122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9"/>
              </a:lnSpc>
            </a:pPr>
            <a:r>
              <a:rPr lang="en-US" sz="7185">
                <a:solidFill>
                  <a:srgbClr val="000000"/>
                </a:solidFill>
                <a:latin typeface="Canva Sans 1 Bold"/>
              </a:rPr>
              <a:t>Solution: OHM Media™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19741" y="8753265"/>
            <a:ext cx="3389835" cy="96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795">
                <a:solidFill>
                  <a:srgbClr val="000000"/>
                </a:solidFill>
                <a:latin typeface="Canva Sans 1"/>
              </a:rPr>
              <a:t>Simply press out the oil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6268450" y="3986327"/>
            <a:ext cx="732784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000000"/>
                </a:solidFill>
                <a:latin typeface="DM Sans Bold"/>
              </a:rPr>
              <a:t>Absorption Compared Across Methods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DAGA19cTmhA</dc:identifier>
  <dcterms:modified xsi:type="dcterms:W3CDTF">2011-08-01T06:04:30Z</dcterms:modified>
  <cp:revision>1</cp:revision>
  <dc:title>MFNS Pitch Engineering entrepreneurship </dc:title>
</cp:coreProperties>
</file>